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321" r:id="rId2"/>
    <p:sldId id="322" r:id="rId3"/>
    <p:sldId id="323" r:id="rId4"/>
    <p:sldId id="324" r:id="rId5"/>
    <p:sldId id="325" r:id="rId6"/>
    <p:sldId id="355" r:id="rId7"/>
    <p:sldId id="354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4" r:id="rId27"/>
    <p:sldId id="382" r:id="rId28"/>
    <p:sldId id="375" r:id="rId29"/>
    <p:sldId id="376" r:id="rId30"/>
    <p:sldId id="380" r:id="rId31"/>
    <p:sldId id="381" r:id="rId3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B57"/>
    <a:srgbClr val="FF7D2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1" autoAdjust="0"/>
    <p:restoredTop sz="93178" autoAdjust="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9BEB2-6516-45ED-BE35-3ED5AD9B9EDB}" type="datetimeFigureOut">
              <a:rPr lang="en-US" smtClean="0"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6E5E3-DBD7-4EE0-9F28-07A2A2611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83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891DC-9F1A-45E8-86D1-3E5DD2EF6604}" type="datetimeFigureOut">
              <a:rPr lang="en-US" smtClean="0"/>
              <a:t>12/14/2020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CF426-323E-471C-A235-2EF7F6C7B1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89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219200" y="3514725"/>
            <a:ext cx="6858000" cy="990600"/>
          </a:xfrm>
        </p:spPr>
        <p:txBody>
          <a:bodyPr anchor="t" anchorCtr="0">
            <a:normAutofit/>
          </a:bodyPr>
          <a:lstStyle>
            <a:lvl1pPr algn="r">
              <a:defRPr sz="2800" b="0"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Tutorial</a:t>
            </a:r>
            <a:br>
              <a:rPr kumimoji="0" lang="en-US" dirty="0"/>
            </a:br>
            <a:r>
              <a:rPr kumimoji="0" lang="en-US" dirty="0"/>
              <a:t>Name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219200" y="4743450"/>
            <a:ext cx="6858000" cy="66675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20.</a:t>
            </a:r>
            <a:r>
              <a:rPr lang="uk-UA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1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0.2017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version 4.7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276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4676775"/>
            <a:ext cx="7315200" cy="8191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276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4676775"/>
            <a:ext cx="228600" cy="8191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69664" y="1463040"/>
            <a:ext cx="3412667" cy="1256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645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7799" y="152400"/>
            <a:ext cx="8830733" cy="533400"/>
          </a:xfrm>
        </p:spPr>
        <p:txBody>
          <a:bodyPr>
            <a:noAutofit/>
          </a:bodyPr>
          <a:lstStyle>
            <a:lvl1pPr>
              <a:defRPr sz="2900"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Content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15075" y="6536265"/>
            <a:ext cx="1479678" cy="232448"/>
          </a:xfrm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 algn="ctr"/>
            <a:r>
              <a:rPr lang="en-US" dirty="0">
                <a:solidFill>
                  <a:srgbClr val="464653"/>
                </a:solidFill>
              </a:rPr>
              <a:t>www.sdcverifier.com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idx="1"/>
          </p:nvPr>
        </p:nvSpPr>
        <p:spPr>
          <a:xfrm>
            <a:off x="177800" y="905933"/>
            <a:ext cx="8830732" cy="5461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205740" algn="l" rtl="0" eaLnBrk="1" latinLnBrk="0" hangingPunct="1">
              <a:lnSpc>
                <a:spcPct val="150000"/>
              </a:lnSpc>
              <a:spcBef>
                <a:spcPts val="45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lang="en-US" sz="21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endParaRPr lang="en-US" dirty="0"/>
          </a:p>
          <a:p>
            <a:pPr lvl="0" eaLnBrk="1" latinLnBrk="0" hangingPunct="1"/>
            <a:endParaRPr kumimoji="0"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7341" y="6546831"/>
            <a:ext cx="631271" cy="211316"/>
          </a:xfrm>
          <a:noFill/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7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7799" y="152400"/>
            <a:ext cx="8830733" cy="533400"/>
          </a:xfrm>
        </p:spPr>
        <p:txBody>
          <a:bodyPr>
            <a:noAutofit/>
          </a:bodyPr>
          <a:lstStyle>
            <a:lvl1pPr>
              <a:defRPr sz="2900"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Empty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15075" y="6536265"/>
            <a:ext cx="1479678" cy="232448"/>
          </a:xfrm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 algn="ctr"/>
            <a:r>
              <a:rPr lang="en-US" dirty="0">
                <a:solidFill>
                  <a:srgbClr val="464653"/>
                </a:solidFill>
              </a:rPr>
              <a:t>www.sdcverifier.com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7341" y="6546831"/>
            <a:ext cx="631271" cy="211316"/>
          </a:xfrm>
          <a:noFill/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1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7799" y="152400"/>
            <a:ext cx="8830733" cy="533400"/>
          </a:xfrm>
        </p:spPr>
        <p:txBody>
          <a:bodyPr>
            <a:normAutofit/>
          </a:bodyPr>
          <a:lstStyle>
            <a:lvl1pPr>
              <a:defRPr sz="2900" baseline="0">
                <a:solidFill>
                  <a:schemeClr val="tx1"/>
                </a:solidFill>
              </a:defRPr>
            </a:lvl1pPr>
          </a:lstStyle>
          <a:p>
            <a:r>
              <a:rPr kumimoji="0" lang="en-US" dirty="0"/>
              <a:t>Chapter name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15075" y="6536265"/>
            <a:ext cx="1479678" cy="232448"/>
          </a:xfrm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 algn="ctr"/>
            <a:r>
              <a:rPr lang="en-US" dirty="0">
                <a:solidFill>
                  <a:srgbClr val="464653"/>
                </a:solidFill>
              </a:rPr>
              <a:t>www.sdcverifier.com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7341" y="6546831"/>
            <a:ext cx="631271" cy="211316"/>
          </a:xfrm>
          <a:noFill/>
        </p:spPr>
        <p:txBody>
          <a:bodyPr anchor="ctr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idx="1"/>
          </p:nvPr>
        </p:nvSpPr>
        <p:spPr>
          <a:xfrm>
            <a:off x="0" y="771110"/>
            <a:ext cx="8830732" cy="56692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205740" algn="l" rtl="0" eaLnBrk="1" latinLnBrk="0" hangingPunct="1">
              <a:lnSpc>
                <a:spcPct val="150000"/>
              </a:lnSpc>
              <a:spcBef>
                <a:spcPts val="45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lang="en-US" sz="12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  <a:p>
            <a:pPr lvl="0" eaLnBrk="1" latinLnBrk="0" hangingPunct="1"/>
            <a:endParaRPr kumimoji="0" lang="en-US" dirty="0"/>
          </a:p>
        </p:txBody>
      </p:sp>
      <p:sp>
        <p:nvSpPr>
          <p:cNvPr id="14" name="Rectangle 12"/>
          <p:cNvSpPr/>
          <p:nvPr userDrawn="1"/>
        </p:nvSpPr>
        <p:spPr>
          <a:xfrm>
            <a:off x="530352" y="868680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" name="Oval 14"/>
          <p:cNvSpPr>
            <a:spLocks/>
          </p:cNvSpPr>
          <p:nvPr userDrawn="1"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6" name="Rectangle 12"/>
          <p:cNvSpPr/>
          <p:nvPr userDrawn="1"/>
        </p:nvSpPr>
        <p:spPr>
          <a:xfrm>
            <a:off x="529363" y="1362456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7" name="Rectangle 12"/>
          <p:cNvSpPr/>
          <p:nvPr userDrawn="1"/>
        </p:nvSpPr>
        <p:spPr>
          <a:xfrm>
            <a:off x="529363" y="1856232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Oval 10"/>
          <p:cNvSpPr>
            <a:spLocks/>
          </p:cNvSpPr>
          <p:nvPr userDrawn="1"/>
        </p:nvSpPr>
        <p:spPr>
          <a:xfrm>
            <a:off x="89994" y="13660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9" name="Oval 18"/>
          <p:cNvSpPr>
            <a:spLocks/>
          </p:cNvSpPr>
          <p:nvPr userDrawn="1"/>
        </p:nvSpPr>
        <p:spPr>
          <a:xfrm>
            <a:off x="89994" y="185345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22" name="Rectangle 12"/>
          <p:cNvSpPr/>
          <p:nvPr userDrawn="1"/>
        </p:nvSpPr>
        <p:spPr>
          <a:xfrm>
            <a:off x="515850" y="2350008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3" name="Oval 22"/>
          <p:cNvSpPr>
            <a:spLocks/>
          </p:cNvSpPr>
          <p:nvPr userDrawn="1"/>
        </p:nvSpPr>
        <p:spPr>
          <a:xfrm>
            <a:off x="91440" y="235000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24" name="Rectangle 12"/>
          <p:cNvSpPr/>
          <p:nvPr userDrawn="1"/>
        </p:nvSpPr>
        <p:spPr>
          <a:xfrm>
            <a:off x="515850" y="2843188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5" name="Rectangle 12"/>
          <p:cNvSpPr/>
          <p:nvPr userDrawn="1"/>
        </p:nvSpPr>
        <p:spPr>
          <a:xfrm>
            <a:off x="515850" y="3364992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Oval 10"/>
          <p:cNvSpPr>
            <a:spLocks/>
          </p:cNvSpPr>
          <p:nvPr userDrawn="1"/>
        </p:nvSpPr>
        <p:spPr>
          <a:xfrm>
            <a:off x="91440" y="284378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27" name="Oval 26"/>
          <p:cNvSpPr>
            <a:spLocks/>
          </p:cNvSpPr>
          <p:nvPr userDrawn="1"/>
        </p:nvSpPr>
        <p:spPr>
          <a:xfrm>
            <a:off x="91440" y="336499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28" name="Rectangle 12"/>
          <p:cNvSpPr/>
          <p:nvPr userDrawn="1"/>
        </p:nvSpPr>
        <p:spPr>
          <a:xfrm>
            <a:off x="515850" y="3858768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9" name="Oval 28"/>
          <p:cNvSpPr>
            <a:spLocks/>
          </p:cNvSpPr>
          <p:nvPr userDrawn="1"/>
        </p:nvSpPr>
        <p:spPr>
          <a:xfrm>
            <a:off x="91440" y="385876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</a:p>
        </p:txBody>
      </p:sp>
      <p:sp>
        <p:nvSpPr>
          <p:cNvPr id="30" name="Rectangle 12"/>
          <p:cNvSpPr/>
          <p:nvPr userDrawn="1"/>
        </p:nvSpPr>
        <p:spPr>
          <a:xfrm>
            <a:off x="357341" y="4672783"/>
            <a:ext cx="3439959" cy="132756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Notes</a:t>
            </a:r>
          </a:p>
          <a:p>
            <a:endParaRPr lang="en-US" sz="1050" kern="0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204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82203" y="1778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18816" y="6492751"/>
            <a:ext cx="2067984" cy="28990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dirty="0">
                <a:solidFill>
                  <a:srgbClr val="464653"/>
                </a:solidFill>
              </a:rPr>
              <a:t>www.sdcverifier.com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57200" y="6493604"/>
            <a:ext cx="857250" cy="289049"/>
          </a:xfrm>
          <a:prstGeom prst="rect">
            <a:avLst/>
          </a:prstGeom>
          <a:noFill/>
        </p:spPr>
        <p:txBody>
          <a:bodyPr vert="horz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03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205740" algn="l" rtl="0" eaLnBrk="1" latinLnBrk="0" hangingPunct="1">
        <a:spcBef>
          <a:spcPts val="450"/>
        </a:spcBef>
        <a:buClr>
          <a:schemeClr val="accent1"/>
        </a:buClr>
        <a:buSzPct val="76000"/>
        <a:buFont typeface="Wingdings 3"/>
        <a:buChar char="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205740" algn="l" rtl="0" eaLnBrk="1" latinLnBrk="0" hangingPunct="1">
        <a:spcBef>
          <a:spcPts val="375"/>
        </a:spcBef>
        <a:buClr>
          <a:schemeClr val="accent2"/>
        </a:buClr>
        <a:buSzPct val="76000"/>
        <a:buFont typeface="Wingdings 3"/>
        <a:buChar char=""/>
        <a:defRPr kumimoji="0" sz="1725" kern="1200">
          <a:solidFill>
            <a:schemeClr val="tx2"/>
          </a:solidFill>
          <a:latin typeface="+mn-lt"/>
          <a:ea typeface="+mn-ea"/>
          <a:cs typeface="+mn-cs"/>
        </a:defRPr>
      </a:lvl2pPr>
      <a:lvl3pPr marL="617220" indent="-171450" algn="l" rtl="0" eaLnBrk="1" latinLnBrk="0" hangingPunct="1">
        <a:spcBef>
          <a:spcPts val="375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indent="-17145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71450" algn="l" rtl="0" eaLnBrk="1" latinLnBrk="0" hangingPunct="1">
        <a:spcBef>
          <a:spcPts val="225"/>
        </a:spcBef>
        <a:buClr>
          <a:schemeClr val="accent2"/>
        </a:buClr>
        <a:buSzPct val="70000"/>
        <a:buFont typeface="Wingdings"/>
        <a:buChar char="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rtl="0" eaLnBrk="1" latinLnBrk="0" hangingPunct="1">
        <a:spcBef>
          <a:spcPts val="225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37160" algn="l" rtl="0" eaLnBrk="1" latinLnBrk="0" hangingPunct="1">
        <a:spcBef>
          <a:spcPts val="225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645920" indent="-137160" algn="l" rtl="0" eaLnBrk="1" latinLnBrk="0" hangingPunct="1">
        <a:spcBef>
          <a:spcPts val="225"/>
        </a:spcBef>
        <a:buClr>
          <a:srgbClr val="9FB8CD"/>
        </a:buClr>
        <a:buSzPct val="75000"/>
        <a:buFont typeface="Wingdings 3"/>
        <a:buChar char=""/>
        <a:defRPr kumimoji="0" lang="en-US" sz="9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jp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219200" y="4829785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1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uk-UA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Dec 20</a:t>
            </a:r>
            <a:r>
              <a:rPr lang="uk-UA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20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version 2020.0.2</a:t>
            </a:r>
            <a:br>
              <a:rPr lang="en-US" dirty="0"/>
            </a:b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169633" y="3480047"/>
            <a:ext cx="6957134" cy="89664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200" dirty="0"/>
              <a:t>Tutorial</a:t>
            </a:r>
            <a:br>
              <a:rPr lang="uk-UA" sz="2200" dirty="0"/>
            </a:br>
            <a:r>
              <a:rPr lang="en-US" sz="2200" b="1" dirty="0"/>
              <a:t>Weld Strength Eurocode3, DNV OS-C101 and C201</a:t>
            </a:r>
            <a:br>
              <a:rPr lang="en-US" sz="2900" b="1" dirty="0"/>
            </a:b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41622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 Finder –</a:t>
            </a:r>
            <a:r>
              <a:rPr lang="uk-UA" dirty="0"/>
              <a:t> </a:t>
            </a:r>
            <a:r>
              <a:rPr lang="en-US" dirty="0"/>
              <a:t>Set weld parameters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10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429C4D8-9874-4C71-B4C3-1B22F1987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975" y="758448"/>
            <a:ext cx="6031858" cy="5041271"/>
          </a:xfrm>
          <a:prstGeom prst="rect">
            <a:avLst/>
          </a:prstGeom>
        </p:spPr>
      </p:pic>
      <p:sp>
        <p:nvSpPr>
          <p:cNvPr id="23" name="Rectangle 12">
            <a:extLst>
              <a:ext uri="{FF2B5EF4-FFF2-40B4-BE49-F238E27FC236}">
                <a16:creationId xmlns:a16="http://schemas.microsoft.com/office/drawing/2014/main" id="{A4957AEB-BE6D-4282-8FD7-EA0FF2384390}"/>
              </a:ext>
            </a:extLst>
          </p:cNvPr>
          <p:cNvSpPr/>
          <p:nvPr/>
        </p:nvSpPr>
        <p:spPr>
          <a:xfrm>
            <a:off x="111156" y="3506813"/>
            <a:ext cx="2651760" cy="5360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Possibility to modify or change length, thickness,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coordinate system and origin to all selected weld(s) parts.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6FFC08D8-0167-45D9-A7D2-F81B95CEF299}"/>
              </a:ext>
            </a:extLst>
          </p:cNvPr>
          <p:cNvSpPr/>
          <p:nvPr/>
        </p:nvSpPr>
        <p:spPr>
          <a:xfrm>
            <a:off x="132477" y="2204989"/>
            <a:ext cx="265176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Restore default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data if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some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of them were assigned incorrectly.</a:t>
            </a: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88FD0F0E-2830-472D-A68E-B664475FF6DB}"/>
              </a:ext>
            </a:extLst>
          </p:cNvPr>
          <p:cNvSpPr/>
          <p:nvPr/>
        </p:nvSpPr>
        <p:spPr>
          <a:xfrm>
            <a:off x="155824" y="1532057"/>
            <a:ext cx="2651760" cy="53461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Set Welded only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- change selected 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non-welded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parts by selecting elements on the model.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id="{20AC9554-4199-4669-B7EC-BB09F62EEB2E}"/>
              </a:ext>
            </a:extLst>
          </p:cNvPr>
          <p:cNvSpPr/>
          <p:nvPr/>
        </p:nvSpPr>
        <p:spPr>
          <a:xfrm>
            <a:off x="111156" y="2748128"/>
            <a:ext cx="2651760" cy="56231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Possibility to apply weld type and dimensions of weld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to all selected weld(s) parts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2FBEEE4F-1997-41EF-A459-60E6A23147F8}"/>
              </a:ext>
            </a:extLst>
          </p:cNvPr>
          <p:cNvSpPr/>
          <p:nvPr/>
        </p:nvSpPr>
        <p:spPr>
          <a:xfrm>
            <a:off x="155824" y="886240"/>
            <a:ext cx="2651760" cy="54890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Set Non-welded only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- change selected 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welded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parts by selecting elements on the model.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95654E6-A016-4786-B3AD-51CF7E60F14B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2526195" y="1585553"/>
            <a:ext cx="4367602" cy="2420999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9627AAE-C2B4-4D93-88FB-DD6FCA0C57D5}"/>
              </a:ext>
            </a:extLst>
          </p:cNvPr>
          <p:cNvCxnSpPr>
            <a:cxnSpLocks/>
            <a:stCxn id="24" idx="3"/>
            <a:endCxn id="35" idx="1"/>
          </p:cNvCxnSpPr>
          <p:nvPr/>
        </p:nvCxnSpPr>
        <p:spPr>
          <a:xfrm>
            <a:off x="2784237" y="2392441"/>
            <a:ext cx="2806939" cy="1689121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7DF632F-9142-490F-B305-5B5F24599EDF}"/>
              </a:ext>
            </a:extLst>
          </p:cNvPr>
          <p:cNvCxnSpPr>
            <a:cxnSpLocks/>
            <a:stCxn id="27" idx="3"/>
            <a:endCxn id="37" idx="0"/>
          </p:cNvCxnSpPr>
          <p:nvPr/>
        </p:nvCxnSpPr>
        <p:spPr>
          <a:xfrm>
            <a:off x="2807584" y="1160692"/>
            <a:ext cx="5288497" cy="2845859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56">
            <a:extLst>
              <a:ext uri="{FF2B5EF4-FFF2-40B4-BE49-F238E27FC236}">
                <a16:creationId xmlns:a16="http://schemas.microsoft.com/office/drawing/2014/main" id="{00B12B21-7C3C-4F7B-83DD-8F8979324DE0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2762916" y="3029284"/>
            <a:ext cx="2279452" cy="1306522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720FC73-9780-465B-83C4-FA4F0E5128F1}"/>
              </a:ext>
            </a:extLst>
          </p:cNvPr>
          <p:cNvCxnSpPr>
            <a:cxnSpLocks/>
            <a:stCxn id="23" idx="3"/>
            <a:endCxn id="33" idx="0"/>
          </p:cNvCxnSpPr>
          <p:nvPr/>
        </p:nvCxnSpPr>
        <p:spPr>
          <a:xfrm>
            <a:off x="2762916" y="3774835"/>
            <a:ext cx="1378297" cy="557488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29387E96-B01F-4FB0-BB2F-E309ACEE1CD4}"/>
              </a:ext>
            </a:extLst>
          </p:cNvPr>
          <p:cNvSpPr/>
          <p:nvPr/>
        </p:nvSpPr>
        <p:spPr>
          <a:xfrm>
            <a:off x="3047999" y="4332323"/>
            <a:ext cx="2186427" cy="9401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938A6B-EA91-4422-A7B6-DB25E8BDC770}"/>
              </a:ext>
            </a:extLst>
          </p:cNvPr>
          <p:cNvSpPr/>
          <p:nvPr/>
        </p:nvSpPr>
        <p:spPr>
          <a:xfrm>
            <a:off x="5315984" y="4166455"/>
            <a:ext cx="3594654" cy="13065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8A82491-163A-4DD5-BA2A-8C8EDFF1D4A5}"/>
              </a:ext>
            </a:extLst>
          </p:cNvPr>
          <p:cNvSpPr/>
          <p:nvPr/>
        </p:nvSpPr>
        <p:spPr>
          <a:xfrm>
            <a:off x="5591176" y="4006552"/>
            <a:ext cx="667390" cy="15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C6CEBC3-3610-471B-8C3F-27419298793C}"/>
              </a:ext>
            </a:extLst>
          </p:cNvPr>
          <p:cNvSpPr/>
          <p:nvPr/>
        </p:nvSpPr>
        <p:spPr>
          <a:xfrm>
            <a:off x="6322128" y="4006552"/>
            <a:ext cx="1143337" cy="15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02CC06-6025-412E-8510-55CF8D0A0139}"/>
              </a:ext>
            </a:extLst>
          </p:cNvPr>
          <p:cNvSpPr/>
          <p:nvPr/>
        </p:nvSpPr>
        <p:spPr>
          <a:xfrm>
            <a:off x="7524412" y="4006551"/>
            <a:ext cx="1143338" cy="15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05101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welded parts by elements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11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2951BF-F1E0-4CB4-8798-10F46E898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090" y="1334770"/>
            <a:ext cx="6026442" cy="443729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10EB55-5501-4362-8AEF-886E788548C3}"/>
              </a:ext>
            </a:extLst>
          </p:cNvPr>
          <p:cNvSpPr/>
          <p:nvPr/>
        </p:nvSpPr>
        <p:spPr>
          <a:xfrm>
            <a:off x="6615984" y="4167187"/>
            <a:ext cx="1061166" cy="1547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530352" y="868680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all welds part by pressing </a:t>
            </a:r>
            <a:r>
              <a:rPr lang="en-US" sz="1200" b="1" kern="0" dirty="0" err="1">
                <a:solidFill>
                  <a:sysClr val="windowText" lastClr="000000"/>
                </a:solidFill>
                <a:latin typeface="Calibri"/>
              </a:rPr>
              <a:t>Ctrl+A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keys combination.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0" name="Rectangle 12"/>
          <p:cNvSpPr/>
          <p:nvPr/>
        </p:nvSpPr>
        <p:spPr>
          <a:xfrm>
            <a:off x="529363" y="1362456"/>
            <a:ext cx="2364890" cy="1088136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Set welded parts by elements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to find weld parts by elements and include them in weld strength calculations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(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also this command could be performed for few or single weld part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).</a:t>
            </a:r>
          </a:p>
        </p:txBody>
      </p:sp>
      <p:sp>
        <p:nvSpPr>
          <p:cNvPr id="11" name="Oval 10"/>
          <p:cNvSpPr>
            <a:spLocks/>
          </p:cNvSpPr>
          <p:nvPr/>
        </p:nvSpPr>
        <p:spPr>
          <a:xfrm>
            <a:off x="89994" y="13660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6227BB-5F9C-4BF1-AB39-F64D5FC64829}"/>
              </a:ext>
            </a:extLst>
          </p:cNvPr>
          <p:cNvSpPr/>
          <p:nvPr/>
        </p:nvSpPr>
        <p:spPr>
          <a:xfrm>
            <a:off x="3078594" y="2526506"/>
            <a:ext cx="5566467" cy="15422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72D100-D8BC-4FE5-97D2-D08BB253C309}"/>
              </a:ext>
            </a:extLst>
          </p:cNvPr>
          <p:cNvSpPr txBox="1"/>
          <p:nvPr/>
        </p:nvSpPr>
        <p:spPr>
          <a:xfrm>
            <a:off x="2797749" y="2613210"/>
            <a:ext cx="280846" cy="230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851F03-7389-4E5B-987F-E9FED461B708}"/>
              </a:ext>
            </a:extLst>
          </p:cNvPr>
          <p:cNvSpPr txBox="1"/>
          <p:nvPr/>
        </p:nvSpPr>
        <p:spPr>
          <a:xfrm>
            <a:off x="6431643" y="4129161"/>
            <a:ext cx="280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552637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weld part type welded (manually)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12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9D74A5-294F-40F2-826F-02D990D14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28" y="3407795"/>
            <a:ext cx="3446040" cy="20154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4CD6841-0291-42DD-8504-CDB19B7659AE}"/>
              </a:ext>
            </a:extLst>
          </p:cNvPr>
          <p:cNvSpPr/>
          <p:nvPr/>
        </p:nvSpPr>
        <p:spPr>
          <a:xfrm>
            <a:off x="766762" y="4093255"/>
            <a:ext cx="360235" cy="17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946515-74D5-42A9-AD30-1D5D564619E5}"/>
              </a:ext>
            </a:extLst>
          </p:cNvPr>
          <p:cNvSpPr/>
          <p:nvPr/>
        </p:nvSpPr>
        <p:spPr>
          <a:xfrm>
            <a:off x="2352674" y="4253585"/>
            <a:ext cx="360235" cy="17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F1064B-14F8-4C69-8435-C6A5C6716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635" y="868680"/>
            <a:ext cx="5002738" cy="3600490"/>
          </a:xfrm>
          <a:prstGeom prst="rect">
            <a:avLst/>
          </a:prstGeom>
        </p:spPr>
      </p:pic>
      <p:sp>
        <p:nvSpPr>
          <p:cNvPr id="10" name="Rectangle 12">
            <a:extLst>
              <a:ext uri="{FF2B5EF4-FFF2-40B4-BE49-F238E27FC236}">
                <a16:creationId xmlns:a16="http://schemas.microsoft.com/office/drawing/2014/main" id="{16ED8CF2-A811-45AB-AD03-3B4387716AEF}"/>
              </a:ext>
            </a:extLst>
          </p:cNvPr>
          <p:cNvSpPr/>
          <p:nvPr/>
        </p:nvSpPr>
        <p:spPr>
          <a:xfrm>
            <a:off x="530350" y="5527660"/>
            <a:ext cx="2564237" cy="71621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In order to get refreshed plot of the weld(s),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all weld parts by using </a:t>
            </a:r>
            <a:r>
              <a:rPr lang="en-US" sz="1200" b="1" kern="0" dirty="0" err="1">
                <a:solidFill>
                  <a:sysClr val="windowText" lastClr="000000"/>
                </a:solidFill>
                <a:latin typeface="Calibri"/>
              </a:rPr>
              <a:t>Ctrl+A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keys combination and choose command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Welded/non-welded parts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3E8505-F663-4E83-8842-4FEC3F818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656" y="5502329"/>
            <a:ext cx="1748473" cy="4550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D44D90D-CD1B-47B7-843B-E3349CBB80CC}"/>
              </a:ext>
            </a:extLst>
          </p:cNvPr>
          <p:cNvSpPr/>
          <p:nvPr/>
        </p:nvSpPr>
        <p:spPr>
          <a:xfrm>
            <a:off x="4487889" y="5810220"/>
            <a:ext cx="1748473" cy="1593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3D1C64-DEF8-44CD-9E45-16CC06E2A2D4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094587" y="5885769"/>
            <a:ext cx="12998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1E8B216E-632F-4EEB-9AC9-42F59E6A9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2126" y="4759014"/>
            <a:ext cx="1828535" cy="8965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25B9084-BCFD-4CAE-97F7-D4D37225ADCF}"/>
              </a:ext>
            </a:extLst>
          </p:cNvPr>
          <p:cNvSpPr/>
          <p:nvPr/>
        </p:nvSpPr>
        <p:spPr>
          <a:xfrm>
            <a:off x="6663786" y="5449996"/>
            <a:ext cx="418925" cy="1468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4FFA7F-CACE-41CD-B706-35EB53287031}"/>
              </a:ext>
            </a:extLst>
          </p:cNvPr>
          <p:cNvSpPr txBox="1"/>
          <p:nvPr/>
        </p:nvSpPr>
        <p:spPr>
          <a:xfrm>
            <a:off x="7146020" y="5415421"/>
            <a:ext cx="280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3.</a:t>
            </a:r>
          </a:p>
        </p:txBody>
      </p:sp>
      <p:sp>
        <p:nvSpPr>
          <p:cNvPr id="17" name="Rectangle 12"/>
          <p:cNvSpPr/>
          <p:nvPr/>
        </p:nvSpPr>
        <p:spPr>
          <a:xfrm>
            <a:off x="530350" y="868680"/>
            <a:ext cx="2564236" cy="54864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Non-Welded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element(s) which should be changed to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Welded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element(s).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Oval 17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9" name="Rectangle 12"/>
          <p:cNvSpPr/>
          <p:nvPr/>
        </p:nvSpPr>
        <p:spPr>
          <a:xfrm>
            <a:off x="530350" y="2170585"/>
            <a:ext cx="2564236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OK</a:t>
            </a:r>
            <a:r>
              <a:rPr lang="uk-UA" sz="1200" b="1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" name="Rectangle 12"/>
          <p:cNvSpPr/>
          <p:nvPr/>
        </p:nvSpPr>
        <p:spPr>
          <a:xfrm>
            <a:off x="530351" y="2650680"/>
            <a:ext cx="2564235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Cancel.</a:t>
            </a:r>
          </a:p>
        </p:txBody>
      </p:sp>
      <p:sp>
        <p:nvSpPr>
          <p:cNvPr id="21" name="Oval 10"/>
          <p:cNvSpPr>
            <a:spLocks/>
          </p:cNvSpPr>
          <p:nvPr/>
        </p:nvSpPr>
        <p:spPr>
          <a:xfrm>
            <a:off x="90983" y="216889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22" name="Oval 21"/>
          <p:cNvSpPr>
            <a:spLocks/>
          </p:cNvSpPr>
          <p:nvPr/>
        </p:nvSpPr>
        <p:spPr>
          <a:xfrm>
            <a:off x="90983" y="264790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FFC01365-A907-45AD-A008-8E42C6F97313}"/>
              </a:ext>
            </a:extLst>
          </p:cNvPr>
          <p:cNvSpPr/>
          <p:nvPr/>
        </p:nvSpPr>
        <p:spPr>
          <a:xfrm>
            <a:off x="530352" y="1521739"/>
            <a:ext cx="2564234" cy="54864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It is sufficient to select only one element from a weld part to pick full part automatically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CF0A81F4-74DD-43FB-9F5E-C83E1D9E8E18}"/>
              </a:ext>
            </a:extLst>
          </p:cNvPr>
          <p:cNvSpPr/>
          <p:nvPr/>
        </p:nvSpPr>
        <p:spPr>
          <a:xfrm>
            <a:off x="831595" y="3076994"/>
            <a:ext cx="1900238" cy="27858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Updated plot shown below</a:t>
            </a:r>
          </a:p>
        </p:txBody>
      </p:sp>
    </p:spTree>
    <p:extLst>
      <p:ext uri="{BB962C8B-B14F-4D97-AF65-F5344CB8AC3E}">
        <p14:creationId xmlns:p14="http://schemas.microsoft.com/office/powerpoint/2010/main" val="3798600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EF45D7-6D5B-45BB-9DB9-B74718831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265" y="889805"/>
            <a:ext cx="5991241" cy="4413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weld parameters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13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FD1EFBED-2C74-4CEF-AED7-5FCCFF50266F}"/>
              </a:ext>
            </a:extLst>
          </p:cNvPr>
          <p:cNvSpPr>
            <a:spLocks/>
          </p:cNvSpPr>
          <p:nvPr/>
        </p:nvSpPr>
        <p:spPr>
          <a:xfrm>
            <a:off x="67259" y="8898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75BFE0A2-D951-42EC-A61B-E9AE455003ED}"/>
              </a:ext>
            </a:extLst>
          </p:cNvPr>
          <p:cNvSpPr/>
          <p:nvPr/>
        </p:nvSpPr>
        <p:spPr>
          <a:xfrm>
            <a:off x="507756" y="891491"/>
            <a:ext cx="2368296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all weld parts by pressing </a:t>
            </a:r>
            <a:r>
              <a:rPr lang="en-US" sz="1200" b="1" kern="0" dirty="0" err="1">
                <a:solidFill>
                  <a:sysClr val="windowText" lastClr="000000"/>
                </a:solidFill>
                <a:latin typeface="Calibri"/>
              </a:rPr>
              <a:t>Ctrl+A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keys combination.</a:t>
            </a: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AA2609CD-8D57-44C7-8C6C-497061EA2FD2}"/>
              </a:ext>
            </a:extLst>
          </p:cNvPr>
          <p:cNvSpPr>
            <a:spLocks/>
          </p:cNvSpPr>
          <p:nvPr/>
        </p:nvSpPr>
        <p:spPr>
          <a:xfrm>
            <a:off x="67259" y="1456083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5B6B261C-6990-4A80-8714-B75B36F289E7}"/>
              </a:ext>
            </a:extLst>
          </p:cNvPr>
          <p:cNvSpPr/>
          <p:nvPr/>
        </p:nvSpPr>
        <p:spPr>
          <a:xfrm>
            <a:off x="507756" y="1457769"/>
            <a:ext cx="2368296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the type of weld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Double fillet.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FC0996-54F4-4081-9C45-14B8135B2B4E}"/>
              </a:ext>
            </a:extLst>
          </p:cNvPr>
          <p:cNvSpPr>
            <a:spLocks/>
          </p:cNvSpPr>
          <p:nvPr/>
        </p:nvSpPr>
        <p:spPr>
          <a:xfrm>
            <a:off x="67259" y="2014887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B975AC1A-65F8-42C8-B02E-F2E42A7224C3}"/>
              </a:ext>
            </a:extLst>
          </p:cNvPr>
          <p:cNvSpPr/>
          <p:nvPr/>
        </p:nvSpPr>
        <p:spPr>
          <a:xfrm>
            <a:off x="507756" y="2016573"/>
            <a:ext cx="2368296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Choose the method: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Apply by throat thickness.</a:t>
            </a:r>
          </a:p>
        </p:txBody>
      </p:sp>
      <p:sp>
        <p:nvSpPr>
          <p:cNvPr id="13" name="Oval 10">
            <a:extLst>
              <a:ext uri="{FF2B5EF4-FFF2-40B4-BE49-F238E27FC236}">
                <a16:creationId xmlns:a16="http://schemas.microsoft.com/office/drawing/2014/main" id="{8BDF0B48-338E-446E-95E6-DDCD09D267FD}"/>
              </a:ext>
            </a:extLst>
          </p:cNvPr>
          <p:cNvSpPr>
            <a:spLocks/>
          </p:cNvSpPr>
          <p:nvPr/>
        </p:nvSpPr>
        <p:spPr>
          <a:xfrm>
            <a:off x="67259" y="258771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F4C3F054-4846-4BF7-A90C-8FBF0A798C6C}"/>
              </a:ext>
            </a:extLst>
          </p:cNvPr>
          <p:cNvSpPr/>
          <p:nvPr/>
        </p:nvSpPr>
        <p:spPr>
          <a:xfrm>
            <a:off x="507756" y="2589401"/>
            <a:ext cx="2368296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 </a:t>
            </a:r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                 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type (half of thickness welded plate).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FCFA732-F471-484B-8C5F-9FDB10AE6110}"/>
              </a:ext>
            </a:extLst>
          </p:cNvPr>
          <p:cNvSpPr/>
          <p:nvPr/>
        </p:nvSpPr>
        <p:spPr>
          <a:xfrm>
            <a:off x="3136900" y="2090662"/>
            <a:ext cx="5505450" cy="16048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96B1CC-F7C4-4DD8-B8EC-4A91DA5E4A84}"/>
              </a:ext>
            </a:extLst>
          </p:cNvPr>
          <p:cNvSpPr txBox="1"/>
          <p:nvPr/>
        </p:nvSpPr>
        <p:spPr>
          <a:xfrm>
            <a:off x="2876052" y="1773104"/>
            <a:ext cx="323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1.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5EEC1E-216B-4004-A953-56976A7F097C}"/>
              </a:ext>
            </a:extLst>
          </p:cNvPr>
          <p:cNvSpPr/>
          <p:nvPr/>
        </p:nvSpPr>
        <p:spPr>
          <a:xfrm>
            <a:off x="6241862" y="4212459"/>
            <a:ext cx="922015" cy="1235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C7A811-D61E-4945-93F8-245FC3FA1A52}"/>
              </a:ext>
            </a:extLst>
          </p:cNvPr>
          <p:cNvSpPr/>
          <p:nvPr/>
        </p:nvSpPr>
        <p:spPr>
          <a:xfrm>
            <a:off x="5780814" y="4045020"/>
            <a:ext cx="1098618" cy="150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24E4D2-3B9B-48F5-BA15-245F2A58E24D}"/>
              </a:ext>
            </a:extLst>
          </p:cNvPr>
          <p:cNvSpPr/>
          <p:nvPr/>
        </p:nvSpPr>
        <p:spPr>
          <a:xfrm>
            <a:off x="6879431" y="4852989"/>
            <a:ext cx="573881" cy="150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9DB04F-3ADE-49F9-B70F-45A8B707454B}"/>
              </a:ext>
            </a:extLst>
          </p:cNvPr>
          <p:cNvSpPr txBox="1"/>
          <p:nvPr/>
        </p:nvSpPr>
        <p:spPr>
          <a:xfrm>
            <a:off x="5588422" y="4015769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2.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F92A5F-7CD1-470E-9850-214729A627D3}"/>
              </a:ext>
            </a:extLst>
          </p:cNvPr>
          <p:cNvSpPr txBox="1"/>
          <p:nvPr/>
        </p:nvSpPr>
        <p:spPr>
          <a:xfrm>
            <a:off x="6037015" y="4170898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3.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74C4C6-A6EE-464C-B625-4C0B37787367}"/>
              </a:ext>
            </a:extLst>
          </p:cNvPr>
          <p:cNvSpPr txBox="1"/>
          <p:nvPr/>
        </p:nvSpPr>
        <p:spPr>
          <a:xfrm>
            <a:off x="6077287" y="448555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4.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F34E36-08C8-41E8-A8DF-C228EF758385}"/>
              </a:ext>
            </a:extLst>
          </p:cNvPr>
          <p:cNvSpPr txBox="1"/>
          <p:nvPr/>
        </p:nvSpPr>
        <p:spPr>
          <a:xfrm>
            <a:off x="6690881" y="4811423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5.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421F186-98A7-425D-85E3-7C5400B30501}"/>
              </a:ext>
            </a:extLst>
          </p:cNvPr>
          <p:cNvSpPr/>
          <p:nvPr/>
        </p:nvSpPr>
        <p:spPr>
          <a:xfrm>
            <a:off x="6291176" y="4532694"/>
            <a:ext cx="540128" cy="130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5990BBE-F4B7-4546-83A1-12DB5F3FE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04" y="2657204"/>
            <a:ext cx="600075" cy="171450"/>
          </a:xfrm>
          <a:prstGeom prst="rect">
            <a:avLst/>
          </a:prstGeom>
        </p:spPr>
      </p:pic>
      <p:sp>
        <p:nvSpPr>
          <p:cNvPr id="26" name="Oval 10">
            <a:extLst>
              <a:ext uri="{FF2B5EF4-FFF2-40B4-BE49-F238E27FC236}">
                <a16:creationId xmlns:a16="http://schemas.microsoft.com/office/drawing/2014/main" id="{E8FFE980-462B-4283-81E2-F5573FEE4995}"/>
              </a:ext>
            </a:extLst>
          </p:cNvPr>
          <p:cNvSpPr>
            <a:spLocks/>
          </p:cNvSpPr>
          <p:nvPr/>
        </p:nvSpPr>
        <p:spPr>
          <a:xfrm>
            <a:off x="67259" y="317716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7626D71C-E4B1-4180-BDC1-763C4019C824}"/>
              </a:ext>
            </a:extLst>
          </p:cNvPr>
          <p:cNvSpPr/>
          <p:nvPr/>
        </p:nvSpPr>
        <p:spPr>
          <a:xfrm>
            <a:off x="507756" y="3178850"/>
            <a:ext cx="2368296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Apply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28" name="Oval 10">
            <a:extLst>
              <a:ext uri="{FF2B5EF4-FFF2-40B4-BE49-F238E27FC236}">
                <a16:creationId xmlns:a16="http://schemas.microsoft.com/office/drawing/2014/main" id="{9C795FCC-0AC5-4838-99E6-06E0D7880F1D}"/>
              </a:ext>
            </a:extLst>
          </p:cNvPr>
          <p:cNvSpPr>
            <a:spLocks/>
          </p:cNvSpPr>
          <p:nvPr/>
        </p:nvSpPr>
        <p:spPr>
          <a:xfrm>
            <a:off x="74407" y="376151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6</a:t>
            </a:r>
          </a:p>
        </p:txBody>
      </p:sp>
      <p:sp>
        <p:nvSpPr>
          <p:cNvPr id="29" name="Rectangle 12">
            <a:extLst>
              <a:ext uri="{FF2B5EF4-FFF2-40B4-BE49-F238E27FC236}">
                <a16:creationId xmlns:a16="http://schemas.microsoft.com/office/drawing/2014/main" id="{28630598-E42F-4201-AA2C-B1F7A04EB119}"/>
              </a:ext>
            </a:extLst>
          </p:cNvPr>
          <p:cNvSpPr/>
          <p:nvPr/>
        </p:nvSpPr>
        <p:spPr>
          <a:xfrm>
            <a:off x="514905" y="3763201"/>
            <a:ext cx="2361148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6ADEC6-F69A-454C-B80F-688F4BD369BF}"/>
              </a:ext>
            </a:extLst>
          </p:cNvPr>
          <p:cNvSpPr txBox="1"/>
          <p:nvPr/>
        </p:nvSpPr>
        <p:spPr>
          <a:xfrm>
            <a:off x="5932102" y="3458886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6.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2CC36F-6711-4D29-AB78-6E62DDC7C806}"/>
              </a:ext>
            </a:extLst>
          </p:cNvPr>
          <p:cNvSpPr/>
          <p:nvPr/>
        </p:nvSpPr>
        <p:spPr>
          <a:xfrm>
            <a:off x="6141583" y="3505028"/>
            <a:ext cx="394494" cy="123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3" name="Rectangle 12">
            <a:extLst>
              <a:ext uri="{FF2B5EF4-FFF2-40B4-BE49-F238E27FC236}">
                <a16:creationId xmlns:a16="http://schemas.microsoft.com/office/drawing/2014/main" id="{E52F43E9-C838-47CB-AE60-4E170D41E64B}"/>
              </a:ext>
            </a:extLst>
          </p:cNvPr>
          <p:cNvSpPr/>
          <p:nvPr/>
        </p:nvSpPr>
        <p:spPr>
          <a:xfrm>
            <a:off x="179733" y="4562626"/>
            <a:ext cx="2722294" cy="722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For beams elements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 t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is the minimum thickness of shape. For bars element 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t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is the minimum of height/width. For plates element 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t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 is a plate thickness.</a:t>
            </a:r>
          </a:p>
        </p:txBody>
      </p:sp>
    </p:spTree>
    <p:extLst>
      <p:ext uri="{BB962C8B-B14F-4D97-AF65-F5344CB8AC3E}">
        <p14:creationId xmlns:p14="http://schemas.microsoft.com/office/powerpoint/2010/main" val="1268237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A2429E-2A0C-4E8F-B662-211D297B6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12" y="3686700"/>
            <a:ext cx="2430194" cy="22787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Welds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14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FD1EFBED-2C74-4CEF-AED7-5FCCFF50266F}"/>
              </a:ext>
            </a:extLst>
          </p:cNvPr>
          <p:cNvSpPr>
            <a:spLocks/>
          </p:cNvSpPr>
          <p:nvPr/>
        </p:nvSpPr>
        <p:spPr>
          <a:xfrm>
            <a:off x="67259" y="8898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75BFE0A2-D951-42EC-A61B-E9AE455003ED}"/>
              </a:ext>
            </a:extLst>
          </p:cNvPr>
          <p:cNvSpPr/>
          <p:nvPr/>
        </p:nvSpPr>
        <p:spPr>
          <a:xfrm>
            <a:off x="507756" y="891491"/>
            <a:ext cx="2219200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Export weld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AA2609CD-8D57-44C7-8C6C-497061EA2FD2}"/>
              </a:ext>
            </a:extLst>
          </p:cNvPr>
          <p:cNvSpPr>
            <a:spLocks/>
          </p:cNvSpPr>
          <p:nvPr/>
        </p:nvSpPr>
        <p:spPr>
          <a:xfrm>
            <a:off x="67259" y="1456083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5B6B261C-6990-4A80-8714-B75B36F289E7}"/>
              </a:ext>
            </a:extLst>
          </p:cNvPr>
          <p:cNvSpPr/>
          <p:nvPr/>
        </p:nvSpPr>
        <p:spPr>
          <a:xfrm>
            <a:off x="507756" y="1457769"/>
            <a:ext cx="2219200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Export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welds.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FC0996-54F4-4081-9C45-14B8135B2B4E}"/>
              </a:ext>
            </a:extLst>
          </p:cNvPr>
          <p:cNvSpPr>
            <a:spLocks/>
          </p:cNvSpPr>
          <p:nvPr/>
        </p:nvSpPr>
        <p:spPr>
          <a:xfrm>
            <a:off x="67259" y="2014887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B975AC1A-65F8-42C8-B02E-F2E42A7224C3}"/>
              </a:ext>
            </a:extLst>
          </p:cNvPr>
          <p:cNvSpPr/>
          <p:nvPr/>
        </p:nvSpPr>
        <p:spPr>
          <a:xfrm>
            <a:off x="507756" y="2016573"/>
            <a:ext cx="2219200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Export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3" name="Oval 10">
            <a:extLst>
              <a:ext uri="{FF2B5EF4-FFF2-40B4-BE49-F238E27FC236}">
                <a16:creationId xmlns:a16="http://schemas.microsoft.com/office/drawing/2014/main" id="{8BDF0B48-338E-446E-95E6-DDCD09D267FD}"/>
              </a:ext>
            </a:extLst>
          </p:cNvPr>
          <p:cNvSpPr>
            <a:spLocks/>
          </p:cNvSpPr>
          <p:nvPr/>
        </p:nvSpPr>
        <p:spPr>
          <a:xfrm>
            <a:off x="67259" y="258771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F4C3F054-4846-4BF7-A90C-8FBF0A798C6C}"/>
              </a:ext>
            </a:extLst>
          </p:cNvPr>
          <p:cNvSpPr/>
          <p:nvPr/>
        </p:nvSpPr>
        <p:spPr>
          <a:xfrm>
            <a:off x="507756" y="2590460"/>
            <a:ext cx="2219200" cy="436338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twice.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FB0944-2E26-447E-9E1C-75BBFE246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504" y="889804"/>
            <a:ext cx="6093767" cy="448686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0C2CB93-156E-47A2-B027-B615C0103B66}"/>
              </a:ext>
            </a:extLst>
          </p:cNvPr>
          <p:cNvSpPr/>
          <p:nvPr/>
        </p:nvSpPr>
        <p:spPr>
          <a:xfrm>
            <a:off x="3012058" y="2080259"/>
            <a:ext cx="5606162" cy="1569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21A44E-8AA5-41FB-B9FF-0D22F6F9F7B8}"/>
              </a:ext>
            </a:extLst>
          </p:cNvPr>
          <p:cNvSpPr/>
          <p:nvPr/>
        </p:nvSpPr>
        <p:spPr>
          <a:xfrm>
            <a:off x="8739188" y="3095626"/>
            <a:ext cx="161926" cy="159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443231-7EDC-46F6-B652-BBD5005C3634}"/>
              </a:ext>
            </a:extLst>
          </p:cNvPr>
          <p:cNvSpPr/>
          <p:nvPr/>
        </p:nvSpPr>
        <p:spPr>
          <a:xfrm>
            <a:off x="8058150" y="5164929"/>
            <a:ext cx="452438" cy="1524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CEE519-8CFA-453D-A24D-D45E347F442B}"/>
              </a:ext>
            </a:extLst>
          </p:cNvPr>
          <p:cNvSpPr txBox="1"/>
          <p:nvPr/>
        </p:nvSpPr>
        <p:spPr>
          <a:xfrm>
            <a:off x="7857243" y="5125713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4.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B7E4B2C-B2EB-447E-B554-A1FE69A4205A}"/>
              </a:ext>
            </a:extLst>
          </p:cNvPr>
          <p:cNvSpPr/>
          <p:nvPr/>
        </p:nvSpPr>
        <p:spPr>
          <a:xfrm>
            <a:off x="391650" y="4046849"/>
            <a:ext cx="873145" cy="1351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F44A02-0869-450C-84D4-7EE4451D6F4E}"/>
              </a:ext>
            </a:extLst>
          </p:cNvPr>
          <p:cNvSpPr txBox="1"/>
          <p:nvPr/>
        </p:nvSpPr>
        <p:spPr>
          <a:xfrm>
            <a:off x="234995" y="3866187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2.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6A5C83-9927-4772-BDCD-1CDA09763F92}"/>
              </a:ext>
            </a:extLst>
          </p:cNvPr>
          <p:cNvSpPr/>
          <p:nvPr/>
        </p:nvSpPr>
        <p:spPr>
          <a:xfrm>
            <a:off x="409926" y="5707174"/>
            <a:ext cx="583407" cy="1881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13B0DC-329F-444B-952E-2336C836E02B}"/>
              </a:ext>
            </a:extLst>
          </p:cNvPr>
          <p:cNvSpPr txBox="1"/>
          <p:nvPr/>
        </p:nvSpPr>
        <p:spPr>
          <a:xfrm>
            <a:off x="212173" y="5707174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3.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634835-50C4-4202-9065-ABCB21D08F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45" y="5239980"/>
            <a:ext cx="2105343" cy="10000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BF262D6-9113-40CD-A99D-7DBBBD6B023C}"/>
              </a:ext>
            </a:extLst>
          </p:cNvPr>
          <p:cNvSpPr/>
          <p:nvPr/>
        </p:nvSpPr>
        <p:spPr>
          <a:xfrm>
            <a:off x="6139156" y="6013599"/>
            <a:ext cx="502444" cy="16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9B0896-FA1B-4AAD-B4C9-0205F802E4E1}"/>
              </a:ext>
            </a:extLst>
          </p:cNvPr>
          <p:cNvSpPr txBox="1"/>
          <p:nvPr/>
        </p:nvSpPr>
        <p:spPr>
          <a:xfrm>
            <a:off x="5919654" y="5981527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695716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 Stresses Calculation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0895" y="3776735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390ADB-1DB1-4F69-905E-77D9AE94C4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2" r="2325"/>
          <a:stretch/>
        </p:blipFill>
        <p:spPr>
          <a:xfrm>
            <a:off x="728405" y="1113563"/>
            <a:ext cx="2644581" cy="15887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14B4D3-2C4D-4FFD-BB83-519D88E6F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540" y="4098023"/>
            <a:ext cx="3665510" cy="21975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4A995DB-7132-4601-ABDD-87A8448533DD}"/>
              </a:ext>
            </a:extLst>
          </p:cNvPr>
          <p:cNvSpPr/>
          <p:nvPr/>
        </p:nvSpPr>
        <p:spPr>
          <a:xfrm>
            <a:off x="4226863" y="3473978"/>
            <a:ext cx="2808591" cy="49027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defRPr/>
            </a:pPr>
            <a:r>
              <a:rPr lang="en-GB" sz="1400" kern="0" dirty="0">
                <a:solidFill>
                  <a:sysClr val="windowText" lastClr="000000"/>
                </a:solidFill>
                <a:latin typeface="Calibri"/>
              </a:rPr>
              <a:t>Angles matrix of rotations due to weld throat plane. </a:t>
            </a:r>
            <a:endParaRPr lang="en-US" sz="14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A16689-850B-48CA-90FF-3846BE29A0D0}"/>
              </a:ext>
            </a:extLst>
          </p:cNvPr>
          <p:cNvSpPr/>
          <p:nvPr/>
        </p:nvSpPr>
        <p:spPr>
          <a:xfrm>
            <a:off x="7355688" y="3485026"/>
            <a:ext cx="1350930" cy="47923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Calibri"/>
              </a:rPr>
              <a:t>Stress calculations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ED40FA-6137-4E2F-A35A-9CA434CBAEFD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7788272" y="3964257"/>
            <a:ext cx="242881" cy="468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853144-2A10-41FF-9F02-BAC1547E1D35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7035454" y="3719118"/>
            <a:ext cx="200043" cy="334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A342E3-18F5-461F-8C42-0E89A64A1D99}"/>
              </a:ext>
            </a:extLst>
          </p:cNvPr>
          <p:cNvGrpSpPr/>
          <p:nvPr/>
        </p:nvGrpSpPr>
        <p:grpSpPr>
          <a:xfrm>
            <a:off x="728405" y="4544226"/>
            <a:ext cx="2961105" cy="1439893"/>
            <a:chOff x="0" y="0"/>
            <a:chExt cx="3095192" cy="146621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68B06AE-B14D-4F02-B1B7-4157C2E2419A}"/>
                </a:ext>
              </a:extLst>
            </p:cNvPr>
            <p:cNvGrpSpPr/>
            <p:nvPr/>
          </p:nvGrpSpPr>
          <p:grpSpPr>
            <a:xfrm>
              <a:off x="0" y="0"/>
              <a:ext cx="2247027" cy="1466215"/>
              <a:chOff x="0" y="0"/>
              <a:chExt cx="2247731" cy="1466674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091EEBE-AFD0-4086-98EB-A382D643D888}"/>
                  </a:ext>
                </a:extLst>
              </p:cNvPr>
              <p:cNvCxnSpPr/>
              <p:nvPr/>
            </p:nvCxnSpPr>
            <p:spPr>
              <a:xfrm flipH="1">
                <a:off x="476250" y="635000"/>
                <a:ext cx="3191" cy="5179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CD99437-E6D8-4A69-A808-A674765DF683}"/>
                  </a:ext>
                </a:extLst>
              </p:cNvPr>
              <p:cNvCxnSpPr/>
              <p:nvPr/>
            </p:nvCxnSpPr>
            <p:spPr>
              <a:xfrm flipH="1">
                <a:off x="1543050" y="6350"/>
                <a:ext cx="0" cy="54261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4A20FEE-44F0-4BB7-BEC8-C87E4B2E3E41}"/>
                  </a:ext>
                </a:extLst>
              </p:cNvPr>
              <p:cNvGrpSpPr/>
              <p:nvPr/>
            </p:nvGrpSpPr>
            <p:grpSpPr>
              <a:xfrm>
                <a:off x="0" y="0"/>
                <a:ext cx="2247731" cy="1466674"/>
                <a:chOff x="0" y="0"/>
                <a:chExt cx="2247731" cy="146667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 Box 30">
                      <a:extLst>
                        <a:ext uri="{FF2B5EF4-FFF2-40B4-BE49-F238E27FC236}">
                          <a16:creationId xmlns:a16="http://schemas.microsoft.com/office/drawing/2014/main" id="{7D72AE7E-A86C-4CC1-A782-5B8A39397D3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47934" y="1016366"/>
                      <a:ext cx="416967" cy="28163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oMath>
                        </m:oMathPara>
                      </a14:m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 Box 30">
                      <a:extLst>
                        <a:ext uri="{FF2B5EF4-FFF2-40B4-BE49-F238E27FC236}">
                          <a16:creationId xmlns:a16="http://schemas.microsoft.com/office/drawing/2014/main" id="{7D72AE7E-A86C-4CC1-A782-5B8A39397D3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47934" y="1016366"/>
                      <a:ext cx="416967" cy="28163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0" name="Text Box 32">
                  <a:extLst>
                    <a:ext uri="{FF2B5EF4-FFF2-40B4-BE49-F238E27FC236}">
                      <a16:creationId xmlns:a16="http://schemas.microsoft.com/office/drawing/2014/main" id="{083B70CB-6A41-4D21-A32C-178496CF75A8}"/>
                    </a:ext>
                  </a:extLst>
                </p:cNvPr>
                <p:cNvSpPr txBox="1"/>
                <p:nvPr/>
              </p:nvSpPr>
              <p:spPr>
                <a:xfrm>
                  <a:off x="0" y="542720"/>
                  <a:ext cx="644525" cy="274320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Top (T)</a:t>
                  </a:r>
                  <a:endParaRPr lang="en-GB" sz="100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 Box 33">
                  <a:extLst>
                    <a:ext uri="{FF2B5EF4-FFF2-40B4-BE49-F238E27FC236}">
                      <a16:creationId xmlns:a16="http://schemas.microsoft.com/office/drawing/2014/main" id="{92FB4AAF-1B30-4970-A495-FEA68D19D1E3}"/>
                    </a:ext>
                  </a:extLst>
                </p:cNvPr>
                <p:cNvSpPr txBox="1"/>
                <p:nvPr/>
              </p:nvSpPr>
              <p:spPr>
                <a:xfrm>
                  <a:off x="1513036" y="49338"/>
                  <a:ext cx="734695" cy="274320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Bottom (B)</a:t>
                  </a:r>
                  <a:endParaRPr lang="en-GB" sz="100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B22A2A43-7045-4E73-B7F5-1FD368FF67F3}"/>
                    </a:ext>
                  </a:extLst>
                </p:cNvPr>
                <p:cNvCxnSpPr/>
                <p:nvPr/>
              </p:nvCxnSpPr>
              <p:spPr>
                <a:xfrm flipV="1">
                  <a:off x="473646" y="0"/>
                  <a:ext cx="1065126" cy="6330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06DDBEF0-8EFC-4F5E-B2FB-CB5747E339D9}"/>
                    </a:ext>
                  </a:extLst>
                </p:cNvPr>
                <p:cNvCxnSpPr/>
                <p:nvPr/>
              </p:nvCxnSpPr>
              <p:spPr>
                <a:xfrm flipV="1">
                  <a:off x="476936" y="519695"/>
                  <a:ext cx="1065126" cy="6330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D9DEDF4D-0A59-4E97-A54E-262FAECA1AD3}"/>
                    </a:ext>
                  </a:extLst>
                </p:cNvPr>
                <p:cNvCxnSpPr/>
                <p:nvPr/>
              </p:nvCxnSpPr>
              <p:spPr>
                <a:xfrm>
                  <a:off x="319054" y="993341"/>
                  <a:ext cx="311531" cy="30469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285FF942-7E65-47DA-8781-706C0E13ED78}"/>
                    </a:ext>
                  </a:extLst>
                </p:cNvPr>
                <p:cNvCxnSpPr/>
                <p:nvPr/>
              </p:nvCxnSpPr>
              <p:spPr>
                <a:xfrm>
                  <a:off x="1539350" y="519695"/>
                  <a:ext cx="167259" cy="1608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2CCBC9DF-C58C-45FA-A7D2-51E3BA5E1150}"/>
                    </a:ext>
                  </a:extLst>
                </p:cNvPr>
                <p:cNvCxnSpPr/>
                <p:nvPr/>
              </p:nvCxnSpPr>
              <p:spPr>
                <a:xfrm flipV="1">
                  <a:off x="628239" y="674288"/>
                  <a:ext cx="1065126" cy="63304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982F0518-17CE-4757-B1D5-E2E46F78FC6E}"/>
                    </a:ext>
                  </a:extLst>
                </p:cNvPr>
                <p:cNvCxnSpPr/>
                <p:nvPr/>
              </p:nvCxnSpPr>
              <p:spPr>
                <a:xfrm flipV="1">
                  <a:off x="319054" y="894665"/>
                  <a:ext cx="157277" cy="987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CC21CAF-2F98-4881-AF36-06A2D15766CD}"/>
                    </a:ext>
                  </a:extLst>
                </p:cNvPr>
                <p:cNvCxnSpPr/>
                <p:nvPr/>
              </p:nvCxnSpPr>
              <p:spPr>
                <a:xfrm>
                  <a:off x="1378179" y="361813"/>
                  <a:ext cx="211227" cy="212115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56884102-A37F-40CA-8155-C1DB9CD02242}"/>
                    </a:ext>
                  </a:extLst>
                </p:cNvPr>
                <p:cNvCxnSpPr/>
                <p:nvPr/>
              </p:nvCxnSpPr>
              <p:spPr>
                <a:xfrm flipV="1">
                  <a:off x="476936" y="361813"/>
                  <a:ext cx="899770" cy="533705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2B48E86E-BE08-412F-B75C-887742985D2D}"/>
                    </a:ext>
                  </a:extLst>
                </p:cNvPr>
                <p:cNvCxnSpPr/>
                <p:nvPr/>
              </p:nvCxnSpPr>
              <p:spPr>
                <a:xfrm flipV="1">
                  <a:off x="740072" y="772964"/>
                  <a:ext cx="1065126" cy="63304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diamond" w="sm" len="sm"/>
                  <a:tailEnd type="diamond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93B476D9-AF3A-40D9-BB5F-A5A08393E6BB}"/>
                    </a:ext>
                  </a:extLst>
                </p:cNvPr>
                <p:cNvCxnSpPr/>
                <p:nvPr/>
              </p:nvCxnSpPr>
              <p:spPr>
                <a:xfrm>
                  <a:off x="1703810" y="680867"/>
                  <a:ext cx="167259" cy="1608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053B974-A5A5-4796-99A9-52458DA9E51B}"/>
                    </a:ext>
                  </a:extLst>
                </p:cNvPr>
                <p:cNvCxnSpPr/>
                <p:nvPr/>
              </p:nvCxnSpPr>
              <p:spPr>
                <a:xfrm>
                  <a:off x="644685" y="1305816"/>
                  <a:ext cx="167259" cy="1608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08DB1538-9592-4816-8FB6-7A7638EB7F79}"/>
                    </a:ext>
                  </a:extLst>
                </p:cNvPr>
                <p:cNvCxnSpPr/>
                <p:nvPr/>
              </p:nvCxnSpPr>
              <p:spPr>
                <a:xfrm flipV="1">
                  <a:off x="1019655" y="444043"/>
                  <a:ext cx="3658" cy="376733"/>
                </a:xfrm>
                <a:prstGeom prst="straightConnector1">
                  <a:avLst/>
                </a:prstGeom>
                <a:ln w="2540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5D869074-54C7-4A33-82F9-D74567D42EE5}"/>
                    </a:ext>
                  </a:extLst>
                </p:cNvPr>
                <p:cNvCxnSpPr/>
                <p:nvPr/>
              </p:nvCxnSpPr>
              <p:spPr>
                <a:xfrm flipV="1">
                  <a:off x="1022944" y="657842"/>
                  <a:ext cx="299923" cy="160604"/>
                </a:xfrm>
                <a:prstGeom prst="straightConnector1">
                  <a:avLst/>
                </a:prstGeom>
                <a:ln w="2540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9FFBEFF6-C9F6-4E30-91CF-076F839A45A5}"/>
                    </a:ext>
                  </a:extLst>
                </p:cNvPr>
                <p:cNvCxnSpPr/>
                <p:nvPr/>
              </p:nvCxnSpPr>
              <p:spPr>
                <a:xfrm flipH="1" flipV="1">
                  <a:off x="792700" y="601926"/>
                  <a:ext cx="230429" cy="214681"/>
                </a:xfrm>
                <a:prstGeom prst="straightConnector1">
                  <a:avLst/>
                </a:prstGeom>
                <a:ln w="2540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 Box 50">
                  <a:extLst>
                    <a:ext uri="{FF2B5EF4-FFF2-40B4-BE49-F238E27FC236}">
                      <a16:creationId xmlns:a16="http://schemas.microsoft.com/office/drawing/2014/main" id="{4456F560-0111-4BBF-B34E-03066A7F7D8C}"/>
                    </a:ext>
                  </a:extLst>
                </p:cNvPr>
                <p:cNvSpPr txBox="1"/>
                <p:nvPr/>
              </p:nvSpPr>
              <p:spPr>
                <a:xfrm>
                  <a:off x="1236743" y="578901"/>
                  <a:ext cx="248717" cy="204826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endParaRPr lang="en-GB" sz="100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 Box 51">
                  <a:extLst>
                    <a:ext uri="{FF2B5EF4-FFF2-40B4-BE49-F238E27FC236}">
                      <a16:creationId xmlns:a16="http://schemas.microsoft.com/office/drawing/2014/main" id="{3F3005E4-AE9C-4504-878A-5B1C1612FC6F}"/>
                    </a:ext>
                  </a:extLst>
                </p:cNvPr>
                <p:cNvSpPr txBox="1"/>
                <p:nvPr/>
              </p:nvSpPr>
              <p:spPr>
                <a:xfrm>
                  <a:off x="973606" y="401284"/>
                  <a:ext cx="248717" cy="204826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r>
                    <a:rPr lang="en-US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en-GB" sz="100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 Box 53">
                  <a:extLst>
                    <a:ext uri="{FF2B5EF4-FFF2-40B4-BE49-F238E27FC236}">
                      <a16:creationId xmlns:a16="http://schemas.microsoft.com/office/drawing/2014/main" id="{36FCB065-2CBD-4696-8ACE-73FC1419C198}"/>
                    </a:ext>
                  </a:extLst>
                </p:cNvPr>
                <p:cNvSpPr txBox="1"/>
                <p:nvPr/>
              </p:nvSpPr>
              <p:spPr>
                <a:xfrm>
                  <a:off x="726915" y="608504"/>
                  <a:ext cx="248717" cy="25237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8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en-GB" sz="100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89">
                  <a:extLst>
                    <a:ext uri="{FF2B5EF4-FFF2-40B4-BE49-F238E27FC236}">
                      <a16:creationId xmlns:a16="http://schemas.microsoft.com/office/drawing/2014/main" id="{BAF8B08F-05BB-498E-9C74-5A696C505566}"/>
                    </a:ext>
                  </a:extLst>
                </p:cNvPr>
                <p:cNvSpPr txBox="1"/>
                <p:nvPr/>
              </p:nvSpPr>
              <p:spPr>
                <a:xfrm>
                  <a:off x="1871352" y="957248"/>
                  <a:ext cx="1223840" cy="2513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14:m>
                    <m:oMath xmlns:m="http://schemas.openxmlformats.org/officeDocument/2006/math">
                      <m:r>
                        <a:rPr lang="en-GB" sz="1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𝑙</m:t>
                      </m:r>
                    </m:oMath>
                  </a14:m>
                  <a:r>
                    <a:rPr lang="en-GB" sz="10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: weld length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0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000">
                      <a:effectLst/>
                      <a:latin typeface="Tahoma" panose="020B060403050404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</mc:Choice>
          <mc:Fallback xmlns="">
            <p:sp>
              <p:nvSpPr>
                <p:cNvPr id="23" name="Text Box 89">
                  <a:extLst>
                    <a:ext uri="{FF2B5EF4-FFF2-40B4-BE49-F238E27FC236}">
                      <a16:creationId xmlns:a16="http://schemas.microsoft.com/office/drawing/2014/main" id="{BAF8B08F-05BB-498E-9C74-5A696C5055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1352" y="957248"/>
                  <a:ext cx="1223840" cy="251350"/>
                </a:xfrm>
                <a:prstGeom prst="rect">
                  <a:avLst/>
                </a:prstGeom>
                <a:blipFill>
                  <a:blip r:embed="rId5"/>
                  <a:stretch>
                    <a:fillRect t="-2439" b="-7317"/>
                  </a:stretch>
                </a:blipFill>
                <a:ln w="6350">
                  <a:solidFill>
                    <a:prstClr val="black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A39A6A4A-03E1-47BE-B0DA-6C5F316934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3397" y="1543672"/>
            <a:ext cx="2514875" cy="1371012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70F5BF4E-BB64-4E9F-8FE1-379D5854733C}"/>
              </a:ext>
            </a:extLst>
          </p:cNvPr>
          <p:cNvSpPr/>
          <p:nvPr/>
        </p:nvSpPr>
        <p:spPr>
          <a:xfrm>
            <a:off x="4232379" y="1015023"/>
            <a:ext cx="4476615" cy="49739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Moments depend on the axis in a weld plane and are also included in the weld strength calculations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71269FC-69CE-43E4-803B-23FC7CC1D5F6}"/>
              </a:ext>
            </a:extLst>
          </p:cNvPr>
          <p:cNvSpPr/>
          <p:nvPr/>
        </p:nvSpPr>
        <p:spPr>
          <a:xfrm>
            <a:off x="242521" y="2811805"/>
            <a:ext cx="3885664" cy="132839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/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τ|| = shear design stress (in plane of the throat) parallel to the axis of the weld (equal to X direction in the check);</a:t>
            </a:r>
          </a:p>
          <a:p>
            <a:pPr algn="just"/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σ⊥= normal design stress perpendicular to the throat (equal to Y direction of the check);</a:t>
            </a:r>
          </a:p>
          <a:p>
            <a:pPr algn="just"/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τ ⊥ = shear design stress (in plane of the throat) perpendicular to the axis of the weld (equal to XY direction of the check)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40C45C1-B8E4-4979-BA17-9C23726AA3A9}"/>
                  </a:ext>
                </a:extLst>
              </p:cNvPr>
              <p:cNvSpPr/>
              <p:nvPr/>
            </p:nvSpPr>
            <p:spPr>
              <a:xfrm>
                <a:off x="4232379" y="2883657"/>
                <a:ext cx="4474239" cy="465684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>
                  <a:defRPr/>
                </a:pPr>
                <a:r>
                  <a:rPr lang="en-GB" sz="1200" kern="0" dirty="0">
                    <a:solidFill>
                      <a:sysClr val="windowText" lastClr="000000"/>
                    </a:solidFill>
                    <a:latin typeface="Calibri"/>
                  </a:rPr>
                  <a:t>The stresses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200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en-GB" sz="1200" kern="0" dirty="0">
                    <a:solidFill>
                      <a:sysClr val="windowText" lastClr="000000"/>
                    </a:solidFill>
                    <a:latin typeface="Calibri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i="1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sub>
                    </m:sSub>
                  </m:oMath>
                </a14:m>
                <a:r>
                  <a:rPr lang="en-GB" sz="1200" kern="0" dirty="0">
                    <a:solidFill>
                      <a:sysClr val="windowText" lastClr="000000"/>
                    </a:solidFill>
                    <a:latin typeface="Calibri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sub>
                    </m:sSub>
                  </m:oMath>
                </a14:m>
                <a:r>
                  <a:rPr lang="en-GB" sz="1200" kern="0" dirty="0">
                    <a:solidFill>
                      <a:sysClr val="windowText" lastClr="000000"/>
                    </a:solidFill>
                    <a:latin typeface="Calibri"/>
                  </a:rPr>
                  <a:t> are evaluated at the points T1, T2, B1 and B2 as follows:</a:t>
                </a:r>
              </a:p>
              <a:p>
                <a:pPr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40C45C1-B8E4-4979-BA17-9C23726AA3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379" y="2883657"/>
                <a:ext cx="4474239" cy="465684"/>
              </a:xfrm>
              <a:prstGeom prst="rect">
                <a:avLst/>
              </a:prstGeom>
              <a:blipFill rotWithShape="0">
                <a:blip r:embed="rId7"/>
                <a:stretch>
                  <a:fillRect b="-1012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95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of weld stresses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614" y="273590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FA5C9-AE75-41FC-8743-AFB110F53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04" y="4865663"/>
            <a:ext cx="1905266" cy="457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442A9C-596B-42FE-A4FD-040B35A960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37"/>
          <a:stretch/>
        </p:blipFill>
        <p:spPr>
          <a:xfrm>
            <a:off x="5213481" y="4014958"/>
            <a:ext cx="3875664" cy="7425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8EDFD2-EF8C-47FD-8DEC-B79CCE0A7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99" y="1131904"/>
            <a:ext cx="4954619" cy="38395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1E58BB1-E969-48DF-B68E-E599E3931E51}"/>
              </a:ext>
            </a:extLst>
          </p:cNvPr>
          <p:cNvSpPr/>
          <p:nvPr/>
        </p:nvSpPr>
        <p:spPr>
          <a:xfrm>
            <a:off x="292870" y="4533838"/>
            <a:ext cx="2114163" cy="100013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521563-62E1-4629-B9D6-7C4839AA99BE}"/>
              </a:ext>
            </a:extLst>
          </p:cNvPr>
          <p:cNvSpPr/>
          <p:nvPr/>
        </p:nvSpPr>
        <p:spPr>
          <a:xfrm>
            <a:off x="292869" y="4457638"/>
            <a:ext cx="2114163" cy="7620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D59C36-C5B7-4530-B38C-535ED0C20AF2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2407032" y="4602286"/>
            <a:ext cx="3400072" cy="4920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C445E4F-B3F8-4AEB-8BB1-03EE8152A18E}"/>
              </a:ext>
            </a:extLst>
          </p:cNvPr>
          <p:cNvSpPr/>
          <p:nvPr/>
        </p:nvSpPr>
        <p:spPr>
          <a:xfrm>
            <a:off x="5213481" y="3998304"/>
            <a:ext cx="3875663" cy="759215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00C899-C63A-4F7B-A1A5-A2C66C243EE4}"/>
              </a:ext>
            </a:extLst>
          </p:cNvPr>
          <p:cNvCxnSpPr>
            <a:cxnSpLocks/>
            <a:stCxn id="8" idx="1"/>
            <a:endCxn id="11" idx="3"/>
          </p:cNvCxnSpPr>
          <p:nvPr/>
        </p:nvCxnSpPr>
        <p:spPr>
          <a:xfrm flipH="1">
            <a:off x="2407032" y="4386238"/>
            <a:ext cx="2806449" cy="1095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8AE84A1-A9E6-4D16-B640-E59FDF6A6C9A}"/>
              </a:ext>
            </a:extLst>
          </p:cNvPr>
          <p:cNvSpPr/>
          <p:nvPr/>
        </p:nvSpPr>
        <p:spPr>
          <a:xfrm>
            <a:off x="5738454" y="5297317"/>
            <a:ext cx="2378947" cy="288987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Von Mises stress at certain point.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A98010A-4DC7-4FEA-A5F2-2D21EBFF8695}"/>
              </a:ext>
            </a:extLst>
          </p:cNvPr>
          <p:cNvSpPr/>
          <p:nvPr/>
        </p:nvSpPr>
        <p:spPr>
          <a:xfrm>
            <a:off x="5807104" y="4868064"/>
            <a:ext cx="2229234" cy="759215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8FC273-FE23-428E-89F5-F345827263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0122"/>
          <a:stretch/>
        </p:blipFill>
        <p:spPr>
          <a:xfrm>
            <a:off x="5302279" y="2757726"/>
            <a:ext cx="504825" cy="2333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B7D539-F77C-4F72-AA3C-8C311243BC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3781" b="38475"/>
          <a:stretch/>
        </p:blipFill>
        <p:spPr>
          <a:xfrm>
            <a:off x="5302278" y="3113706"/>
            <a:ext cx="504825" cy="2166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13A09B5-90D4-4087-9ACE-04A0AB3321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0514" b="4341"/>
          <a:stretch/>
        </p:blipFill>
        <p:spPr>
          <a:xfrm>
            <a:off x="5302278" y="3502101"/>
            <a:ext cx="504825" cy="19639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A6BE2C3-6EC8-4BB3-B5DA-6175253398B7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3208852" y="2899078"/>
            <a:ext cx="2141536" cy="11706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38C038E-3387-495B-AC77-2D6E9073C9EE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3625686" y="3242259"/>
            <a:ext cx="1724702" cy="92207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6F919DF-80B8-48A2-A39A-C5A22D33E49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296841" y="3600299"/>
            <a:ext cx="1053548" cy="6411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48366AC-34EE-4E3B-89CC-D1E2FCBAD918}"/>
              </a:ext>
            </a:extLst>
          </p:cNvPr>
          <p:cNvSpPr/>
          <p:nvPr/>
        </p:nvSpPr>
        <p:spPr>
          <a:xfrm>
            <a:off x="5350389" y="3462992"/>
            <a:ext cx="388065" cy="2746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BE0C14-9539-456F-9BB5-2B1E5AEF3DE2}"/>
              </a:ext>
            </a:extLst>
          </p:cNvPr>
          <p:cNvSpPr/>
          <p:nvPr/>
        </p:nvSpPr>
        <p:spPr>
          <a:xfrm>
            <a:off x="5350388" y="3104952"/>
            <a:ext cx="388065" cy="2746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123211-AFA9-4845-9A8F-8A6CB0828254}"/>
              </a:ext>
            </a:extLst>
          </p:cNvPr>
          <p:cNvSpPr/>
          <p:nvPr/>
        </p:nvSpPr>
        <p:spPr>
          <a:xfrm>
            <a:off x="5350388" y="2761771"/>
            <a:ext cx="388065" cy="274614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79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Eurocode3 (EN1993-1-8)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17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600075" y="920159"/>
            <a:ext cx="2743200" cy="54864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Add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Eurocode3 Weld </a:t>
            </a:r>
          </a:p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(EN 1993-1-8. 2005)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 in the Standards context menu.</a:t>
            </a:r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102093" y="101000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6C979C-1F69-48BD-8F1D-5A46C3DFE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179" y="1643036"/>
            <a:ext cx="7789322" cy="356630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726740-1C57-445F-A3AD-4365472A0B7A}"/>
              </a:ext>
            </a:extLst>
          </p:cNvPr>
          <p:cNvSpPr/>
          <p:nvPr/>
        </p:nvSpPr>
        <p:spPr>
          <a:xfrm>
            <a:off x="555971" y="4594855"/>
            <a:ext cx="2743200" cy="77274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Eurocode3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(EN 1993-1-8. 2005</a:t>
            </a:r>
            <a:r>
              <a:rPr lang="en-US" sz="1200" b="1" kern="0" dirty="0">
                <a:solidFill>
                  <a:schemeClr val="tx1"/>
                </a:solidFill>
                <a:latin typeface="Calibri"/>
              </a:rPr>
              <a:t>) </a:t>
            </a:r>
            <a:r>
              <a:rPr lang="en-US" sz="1200" kern="0" dirty="0">
                <a:solidFill>
                  <a:schemeClr val="tx1"/>
                </a:solidFill>
                <a:latin typeface="Calibri"/>
              </a:rPr>
              <a:t> 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Design of joints is implemented to verify the structure stability of each structural member (weld).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2C5DED-28DE-43C9-AB8C-1A311C913CFB}"/>
              </a:ext>
            </a:extLst>
          </p:cNvPr>
          <p:cNvSpPr txBox="1"/>
          <p:nvPr/>
        </p:nvSpPr>
        <p:spPr>
          <a:xfrm>
            <a:off x="5424380" y="3554826"/>
            <a:ext cx="2858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567DE8-9C57-43E6-AE76-B7D9B0379ADC}"/>
              </a:ext>
            </a:extLst>
          </p:cNvPr>
          <p:cNvSpPr/>
          <p:nvPr/>
        </p:nvSpPr>
        <p:spPr>
          <a:xfrm>
            <a:off x="5710239" y="3533775"/>
            <a:ext cx="2657474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25609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4CF6F4-CDCA-4A57-9271-3BC78512F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54" y="814581"/>
            <a:ext cx="3475438" cy="3381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Eurocode3 Correction Factor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18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FEF2B8-E0D5-46D9-A33E-B927E2EB7C5C}"/>
              </a:ext>
            </a:extLst>
          </p:cNvPr>
          <p:cNvSpPr/>
          <p:nvPr/>
        </p:nvSpPr>
        <p:spPr>
          <a:xfrm>
            <a:off x="541696" y="936108"/>
            <a:ext cx="2743200" cy="65725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Weld Selection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gives a possibility to include or exclude weld(s), preview chosen weld(s) or go</a:t>
            </a:r>
            <a:r>
              <a:rPr lang="ru-RU" sz="1200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to weld finder.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  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B790F739-FFDC-494C-AAC4-CA5F49310541}"/>
              </a:ext>
            </a:extLst>
          </p:cNvPr>
          <p:cNvSpPr>
            <a:spLocks/>
          </p:cNvSpPr>
          <p:nvPr/>
        </p:nvSpPr>
        <p:spPr>
          <a:xfrm>
            <a:off x="90471" y="171421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BFA784F6-F90D-45A8-9E0A-10E441C7C7EC}"/>
              </a:ext>
            </a:extLst>
          </p:cNvPr>
          <p:cNvSpPr/>
          <p:nvPr/>
        </p:nvSpPr>
        <p:spPr>
          <a:xfrm>
            <a:off x="530968" y="1715898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button </a:t>
            </a:r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     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to select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factor.</a:t>
            </a: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FCCFD05B-9F2D-434D-A437-BA5CE5B02432}"/>
              </a:ext>
            </a:extLst>
          </p:cNvPr>
          <p:cNvSpPr>
            <a:spLocks/>
          </p:cNvSpPr>
          <p:nvPr/>
        </p:nvSpPr>
        <p:spPr>
          <a:xfrm>
            <a:off x="101199" y="220930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646EA546-F5B9-490D-9D38-1CC436447CD3}"/>
              </a:ext>
            </a:extLst>
          </p:cNvPr>
          <p:cNvSpPr/>
          <p:nvPr/>
        </p:nvSpPr>
        <p:spPr>
          <a:xfrm>
            <a:off x="541696" y="2210988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the material for which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will be applied.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222C20-F450-4672-AA51-675687B948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658" t="52260" r="4266" b="40907"/>
          <a:stretch/>
        </p:blipFill>
        <p:spPr>
          <a:xfrm>
            <a:off x="1690155" y="1737282"/>
            <a:ext cx="204788" cy="197644"/>
          </a:xfrm>
          <a:prstGeom prst="rect">
            <a:avLst/>
          </a:prstGeom>
        </p:spPr>
      </p:pic>
      <p:sp>
        <p:nvSpPr>
          <p:cNvPr id="12" name="Oval 10">
            <a:extLst>
              <a:ext uri="{FF2B5EF4-FFF2-40B4-BE49-F238E27FC236}">
                <a16:creationId xmlns:a16="http://schemas.microsoft.com/office/drawing/2014/main" id="{6F9DB5EF-22C8-4E98-8B42-9ADCD1339E23}"/>
              </a:ext>
            </a:extLst>
          </p:cNvPr>
          <p:cNvSpPr>
            <a:spLocks/>
          </p:cNvSpPr>
          <p:nvPr/>
        </p:nvSpPr>
        <p:spPr>
          <a:xfrm>
            <a:off x="101199" y="278207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C3477D-742B-4D04-B97F-B37EDD1D415F}"/>
              </a:ext>
            </a:extLst>
          </p:cNvPr>
          <p:cNvSpPr/>
          <p:nvPr/>
        </p:nvSpPr>
        <p:spPr>
          <a:xfrm>
            <a:off x="541696" y="2708866"/>
            <a:ext cx="2743200" cy="54864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Input value of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according to the table 4.1, and press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Apply to selected.</a:t>
            </a:r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86132" y="334301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41696" y="3356782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7921B2-1BE9-4483-83AF-DBC045B27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71" y="4323787"/>
            <a:ext cx="3406025" cy="186724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EC60C24-22BE-4D7E-9789-1B3BD85BB361}"/>
              </a:ext>
            </a:extLst>
          </p:cNvPr>
          <p:cNvSpPr/>
          <p:nvPr/>
        </p:nvSpPr>
        <p:spPr>
          <a:xfrm>
            <a:off x="588057" y="5270638"/>
            <a:ext cx="3341852" cy="385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D1D24B-09F9-4647-B627-5336B110C8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954" y="874741"/>
            <a:ext cx="3475438" cy="332961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B5C0191-D679-4674-A610-8405CE3A9509}"/>
              </a:ext>
            </a:extLst>
          </p:cNvPr>
          <p:cNvSpPr/>
          <p:nvPr/>
        </p:nvSpPr>
        <p:spPr>
          <a:xfrm>
            <a:off x="4763130" y="1974366"/>
            <a:ext cx="1981200" cy="2215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0624E4-5282-40FE-880D-C6D078CD335A}"/>
              </a:ext>
            </a:extLst>
          </p:cNvPr>
          <p:cNvSpPr txBox="1"/>
          <p:nvPr/>
        </p:nvSpPr>
        <p:spPr>
          <a:xfrm>
            <a:off x="6284250" y="2238702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7782311-F482-4C10-AA34-478EAF457895}"/>
              </a:ext>
            </a:extLst>
          </p:cNvPr>
          <p:cNvSpPr/>
          <p:nvPr/>
        </p:nvSpPr>
        <p:spPr>
          <a:xfrm>
            <a:off x="6524887" y="2238298"/>
            <a:ext cx="213306" cy="211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37195E-F552-481A-8152-986FB4D9FD77}"/>
              </a:ext>
            </a:extLst>
          </p:cNvPr>
          <p:cNvCxnSpPr>
            <a:cxnSpLocks/>
            <a:stCxn id="6" idx="3"/>
            <a:endCxn id="19" idx="0"/>
          </p:cNvCxnSpPr>
          <p:nvPr/>
        </p:nvCxnSpPr>
        <p:spPr>
          <a:xfrm>
            <a:off x="3284896" y="1264737"/>
            <a:ext cx="2468834" cy="709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17D5BBD-EC36-4732-B310-7A2809D34C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147" y="2504477"/>
            <a:ext cx="3296347" cy="368655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4B14F1D-6906-4FC8-B88B-E5B8A54507D2}"/>
              </a:ext>
            </a:extLst>
          </p:cNvPr>
          <p:cNvSpPr/>
          <p:nvPr/>
        </p:nvSpPr>
        <p:spPr>
          <a:xfrm>
            <a:off x="6797675" y="3412421"/>
            <a:ext cx="1762919" cy="1454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458BAC-EEBD-4582-B61F-52AF3699FAA2}"/>
              </a:ext>
            </a:extLst>
          </p:cNvPr>
          <p:cNvSpPr/>
          <p:nvPr/>
        </p:nvSpPr>
        <p:spPr>
          <a:xfrm>
            <a:off x="8041482" y="6003132"/>
            <a:ext cx="459582" cy="1476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F157E3-8E55-4E14-8555-31FA45D48CB1}"/>
              </a:ext>
            </a:extLst>
          </p:cNvPr>
          <p:cNvSpPr txBox="1"/>
          <p:nvPr/>
        </p:nvSpPr>
        <p:spPr>
          <a:xfrm>
            <a:off x="6601909" y="3377478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5CAEB0-53AB-460F-9AD4-5DD713A6CA7F}"/>
              </a:ext>
            </a:extLst>
          </p:cNvPr>
          <p:cNvSpPr/>
          <p:nvPr/>
        </p:nvSpPr>
        <p:spPr>
          <a:xfrm>
            <a:off x="5753731" y="3698279"/>
            <a:ext cx="3004508" cy="1369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957E10-7545-45C7-AFD8-040A20268D66}"/>
              </a:ext>
            </a:extLst>
          </p:cNvPr>
          <p:cNvSpPr txBox="1"/>
          <p:nvPr/>
        </p:nvSpPr>
        <p:spPr>
          <a:xfrm>
            <a:off x="5716129" y="3819514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C6C59E-D0AB-4D44-8A22-D787870A013A}"/>
              </a:ext>
            </a:extLst>
          </p:cNvPr>
          <p:cNvSpPr txBox="1"/>
          <p:nvPr/>
        </p:nvSpPr>
        <p:spPr>
          <a:xfrm>
            <a:off x="7816340" y="5972077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935D7CC-CFD8-480B-9F33-F7052E4C6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4268" y="2705615"/>
            <a:ext cx="1493044" cy="74433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07FEC45-F913-4007-B4CE-0E3705697FE0}"/>
              </a:ext>
            </a:extLst>
          </p:cNvPr>
          <p:cNvCxnSpPr>
            <a:cxnSpLocks/>
            <a:stCxn id="24" idx="2"/>
            <a:endCxn id="17" idx="3"/>
          </p:cNvCxnSpPr>
          <p:nvPr/>
        </p:nvCxnSpPr>
        <p:spPr>
          <a:xfrm flipH="1">
            <a:off x="3929909" y="3557907"/>
            <a:ext cx="3749226" cy="19052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84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2CB9C9A4-DC25-4F62-AF8D-D210FEC27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534" y="924189"/>
            <a:ext cx="4011185" cy="3855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Eurocode3 Weld Strength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19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Oval 10">
            <a:extLst>
              <a:ext uri="{FF2B5EF4-FFF2-40B4-BE49-F238E27FC236}">
                <a16:creationId xmlns:a16="http://schemas.microsoft.com/office/drawing/2014/main" id="{B790F739-FFDC-494C-AAC4-CA5F49310541}"/>
              </a:ext>
            </a:extLst>
          </p:cNvPr>
          <p:cNvSpPr>
            <a:spLocks/>
          </p:cNvSpPr>
          <p:nvPr/>
        </p:nvSpPr>
        <p:spPr>
          <a:xfrm>
            <a:off x="88885" y="9161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BFA784F6-F90D-45A8-9E0A-10E441C7C7EC}"/>
              </a:ext>
            </a:extLst>
          </p:cNvPr>
          <p:cNvSpPr/>
          <p:nvPr/>
        </p:nvSpPr>
        <p:spPr>
          <a:xfrm>
            <a:off x="529382" y="917842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button </a:t>
            </a:r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     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apply 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Material Yield and Tensile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parameters</a:t>
            </a:r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id="{FCCFD05B-9F2D-434D-A437-BA5CE5B02432}"/>
              </a:ext>
            </a:extLst>
          </p:cNvPr>
          <p:cNvSpPr>
            <a:spLocks/>
          </p:cNvSpPr>
          <p:nvPr/>
        </p:nvSpPr>
        <p:spPr>
          <a:xfrm>
            <a:off x="99613" y="141124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646EA546-F5B9-490D-9D38-1CC436447CD3}"/>
              </a:ext>
            </a:extLst>
          </p:cNvPr>
          <p:cNvSpPr/>
          <p:nvPr/>
        </p:nvSpPr>
        <p:spPr>
          <a:xfrm>
            <a:off x="540110" y="1412932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the material for which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Properties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will be applied.</a:t>
            </a:r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6F9DB5EF-22C8-4E98-8B42-9ADCD1339E23}"/>
              </a:ext>
            </a:extLst>
          </p:cNvPr>
          <p:cNvSpPr>
            <a:spLocks/>
          </p:cNvSpPr>
          <p:nvPr/>
        </p:nvSpPr>
        <p:spPr>
          <a:xfrm>
            <a:off x="101847" y="190129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A5C3477D-742B-4D04-B97F-B37EDD1D415F}"/>
              </a:ext>
            </a:extLst>
          </p:cNvPr>
          <p:cNvSpPr/>
          <p:nvPr/>
        </p:nvSpPr>
        <p:spPr>
          <a:xfrm>
            <a:off x="540110" y="1910811"/>
            <a:ext cx="2743200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Input value of the 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Material Yield and Tensile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 parameters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, and 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Set.</a:t>
            </a:r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92680" y="237675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40110" y="2380003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84546" y="286327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40110" y="2877033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3538C43-7016-46B9-9441-410D5EDE3D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56" t="71220" r="3861" b="21751"/>
          <a:stretch/>
        </p:blipFill>
        <p:spPr>
          <a:xfrm>
            <a:off x="1691754" y="943003"/>
            <a:ext cx="228601" cy="2032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C55EAF-6345-4176-B2D6-4F458881C2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5" y="3399936"/>
            <a:ext cx="4797955" cy="256195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19781ED-8B52-44C4-9671-60C9A11C4CE9}"/>
              </a:ext>
            </a:extLst>
          </p:cNvPr>
          <p:cNvSpPr/>
          <p:nvPr/>
        </p:nvSpPr>
        <p:spPr>
          <a:xfrm>
            <a:off x="123114" y="3821652"/>
            <a:ext cx="3664661" cy="1264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BB86B2-18DF-48B6-8D71-A8BB30023268}"/>
              </a:ext>
            </a:extLst>
          </p:cNvPr>
          <p:cNvSpPr txBox="1"/>
          <p:nvPr/>
        </p:nvSpPr>
        <p:spPr>
          <a:xfrm>
            <a:off x="57444" y="3904050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04F556-F06C-4C54-9984-1B280EC0BE25}"/>
              </a:ext>
            </a:extLst>
          </p:cNvPr>
          <p:cNvSpPr/>
          <p:nvPr/>
        </p:nvSpPr>
        <p:spPr>
          <a:xfrm>
            <a:off x="3835401" y="3593494"/>
            <a:ext cx="939800" cy="861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DD19DC-881C-4DD2-878D-ADC352538A26}"/>
              </a:ext>
            </a:extLst>
          </p:cNvPr>
          <p:cNvSpPr/>
          <p:nvPr/>
        </p:nvSpPr>
        <p:spPr>
          <a:xfrm>
            <a:off x="3817144" y="5719763"/>
            <a:ext cx="466725" cy="16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7FB9AF-E7FB-4315-8847-9A20445B3EA8}"/>
              </a:ext>
            </a:extLst>
          </p:cNvPr>
          <p:cNvSpPr txBox="1"/>
          <p:nvPr/>
        </p:nvSpPr>
        <p:spPr>
          <a:xfrm>
            <a:off x="3625851" y="339993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b="1" dirty="0"/>
              <a:t>3</a:t>
            </a:r>
            <a:r>
              <a:rPr lang="en-US" sz="900" b="1" dirty="0"/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7616A5-7F10-4660-B2C1-7314BA55D68E}"/>
              </a:ext>
            </a:extLst>
          </p:cNvPr>
          <p:cNvSpPr txBox="1"/>
          <p:nvPr/>
        </p:nvSpPr>
        <p:spPr>
          <a:xfrm>
            <a:off x="3755232" y="550582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b="1" dirty="0"/>
              <a:t>4</a:t>
            </a:r>
            <a:r>
              <a:rPr lang="en-US" sz="900" b="1" dirty="0"/>
              <a:t>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06B92D7-A336-486B-A7E6-D77FE5D94AC1}"/>
              </a:ext>
            </a:extLst>
          </p:cNvPr>
          <p:cNvSpPr/>
          <p:nvPr/>
        </p:nvSpPr>
        <p:spPr>
          <a:xfrm>
            <a:off x="5191119" y="5032221"/>
            <a:ext cx="3359423" cy="62510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Gamma_M2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- material resistance factor for plated structures is a constant value (=1.25) and used in calculations to check a base material strength.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6FB3E6C-0A99-49BD-B5AD-FEEDC5FE3DAB}"/>
              </a:ext>
            </a:extLst>
          </p:cNvPr>
          <p:cNvSpPr/>
          <p:nvPr/>
        </p:nvSpPr>
        <p:spPr>
          <a:xfrm>
            <a:off x="7465220" y="4455319"/>
            <a:ext cx="707230" cy="2214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867D58-5F66-4661-B365-351D16FE1DE3}"/>
              </a:ext>
            </a:extLst>
          </p:cNvPr>
          <p:cNvSpPr txBox="1"/>
          <p:nvPr/>
        </p:nvSpPr>
        <p:spPr>
          <a:xfrm>
            <a:off x="7267222" y="4455319"/>
            <a:ext cx="279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b="1" dirty="0"/>
              <a:t>5</a:t>
            </a:r>
            <a:r>
              <a:rPr lang="en-US" sz="900" b="1" dirty="0"/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E69D2D5-89B3-41D7-8C27-E5E9E18A2405}"/>
              </a:ext>
            </a:extLst>
          </p:cNvPr>
          <p:cNvSpPr/>
          <p:nvPr/>
        </p:nvSpPr>
        <p:spPr>
          <a:xfrm>
            <a:off x="7996236" y="3934996"/>
            <a:ext cx="845345" cy="200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1B960B-535F-43BA-B8E8-F210BEC4C478}"/>
              </a:ext>
            </a:extLst>
          </p:cNvPr>
          <p:cNvSpPr/>
          <p:nvPr/>
        </p:nvSpPr>
        <p:spPr>
          <a:xfrm>
            <a:off x="8612513" y="4156133"/>
            <a:ext cx="229068" cy="2463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506199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>
                <a:solidFill>
                  <a:schemeClr val="tx1"/>
                </a:solidFill>
              </a:rPr>
              <a:t>Content</a:t>
            </a:r>
            <a:endParaRPr lang="uk-UA" sz="3200" dirty="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6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This step-by-step tutorial demonstrates how to perform the weld strength check according to Eurocode 3, DNV </a:t>
            </a:r>
            <a:r>
              <a:rPr lang="en-GB" sz="6500" dirty="0">
                <a:latin typeface="Calibri" panose="020F0502020204030204" pitchFamily="34" charset="0"/>
                <a:cs typeface="Calibri" panose="020F0502020204030204" pitchFamily="34" charset="0"/>
              </a:rPr>
              <a:t>OS-</a:t>
            </a: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C101-LRFD, DNV OS-C201-WSD standards in SDC Verifier.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The following steps are covered:  </a:t>
            </a:r>
          </a:p>
          <a:p>
            <a:pPr>
              <a:lnSpc>
                <a:spcPct val="150000"/>
              </a:lnSpc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Weld Finder Tool detailed review;</a:t>
            </a:r>
          </a:p>
          <a:p>
            <a:pPr>
              <a:lnSpc>
                <a:spcPct val="150000"/>
              </a:lnSpc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Weld Stress calculations;</a:t>
            </a:r>
          </a:p>
          <a:p>
            <a:pPr>
              <a:lnSpc>
                <a:spcPct val="150000"/>
              </a:lnSpc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Standards creation;</a:t>
            </a:r>
          </a:p>
          <a:p>
            <a:pPr>
              <a:lnSpc>
                <a:spcPct val="150000"/>
              </a:lnSpc>
            </a:pPr>
            <a: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  <a:t>Report preparation and results.</a:t>
            </a:r>
            <a:br>
              <a:rPr lang="en-US" sz="6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6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214591" y="6481408"/>
            <a:ext cx="631271" cy="211316"/>
          </a:xfrm>
        </p:spPr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</a:t>
            </a:fld>
            <a:endParaRPr lang="en-US" dirty="0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614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92DF43A8-3503-4F8A-B593-853F9B5E6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60019" y="2870387"/>
            <a:ext cx="5196144" cy="354664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C095B47B-D3A3-4F0A-87A9-5215CBC136D7}"/>
              </a:ext>
            </a:extLst>
          </p:cNvPr>
          <p:cNvSpPr/>
          <p:nvPr/>
        </p:nvSpPr>
        <p:spPr>
          <a:xfrm>
            <a:off x="4807744" y="3753830"/>
            <a:ext cx="147983" cy="1299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344B888-75A4-4683-BD09-4A8087D599A4}"/>
              </a:ext>
            </a:extLst>
          </p:cNvPr>
          <p:cNvSpPr/>
          <p:nvPr/>
        </p:nvSpPr>
        <p:spPr>
          <a:xfrm>
            <a:off x="3336131" y="5664994"/>
            <a:ext cx="635794" cy="10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B9404FA-418C-4B2F-AB23-15F40D4260D2}"/>
              </a:ext>
            </a:extLst>
          </p:cNvPr>
          <p:cNvSpPr txBox="1"/>
          <p:nvPr/>
        </p:nvSpPr>
        <p:spPr>
          <a:xfrm>
            <a:off x="4612224" y="3703409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C1D3C6-7104-4167-AFE8-B00B5D69BE3D}"/>
              </a:ext>
            </a:extLst>
          </p:cNvPr>
          <p:cNvSpPr txBox="1"/>
          <p:nvPr/>
        </p:nvSpPr>
        <p:spPr>
          <a:xfrm>
            <a:off x="4422035" y="6222079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6D3383-CAFD-4EF5-8260-6CF2356B2806}"/>
              </a:ext>
            </a:extLst>
          </p:cNvPr>
          <p:cNvSpPr txBox="1"/>
          <p:nvPr/>
        </p:nvSpPr>
        <p:spPr>
          <a:xfrm>
            <a:off x="7397360" y="6204142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6.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9E5696-7753-436A-A563-DA270225B965}"/>
              </a:ext>
            </a:extLst>
          </p:cNvPr>
          <p:cNvSpPr/>
          <p:nvPr/>
        </p:nvSpPr>
        <p:spPr>
          <a:xfrm>
            <a:off x="4628494" y="6279186"/>
            <a:ext cx="366711" cy="126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7C5023F-D975-4868-8BA2-8A43C9B5ADC1}"/>
              </a:ext>
            </a:extLst>
          </p:cNvPr>
          <p:cNvSpPr/>
          <p:nvPr/>
        </p:nvSpPr>
        <p:spPr>
          <a:xfrm>
            <a:off x="7603819" y="6269571"/>
            <a:ext cx="407194" cy="1358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53DBC32-F2F8-4AD8-BE08-367A311939CB}"/>
              </a:ext>
            </a:extLst>
          </p:cNvPr>
          <p:cNvSpPr/>
          <p:nvPr/>
        </p:nvSpPr>
        <p:spPr>
          <a:xfrm>
            <a:off x="7269369" y="5375751"/>
            <a:ext cx="366956" cy="13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3A82DA-1412-4DFE-96D4-9EB3C895AFBD}"/>
              </a:ext>
            </a:extLst>
          </p:cNvPr>
          <p:cNvSpPr/>
          <p:nvPr/>
        </p:nvSpPr>
        <p:spPr>
          <a:xfrm>
            <a:off x="6201568" y="3934241"/>
            <a:ext cx="1799431" cy="1358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87FE73C-AFE2-47D2-BEBD-BC34A6CB7C9A}"/>
              </a:ext>
            </a:extLst>
          </p:cNvPr>
          <p:cNvSpPr/>
          <p:nvPr/>
        </p:nvSpPr>
        <p:spPr>
          <a:xfrm>
            <a:off x="5212675" y="4136781"/>
            <a:ext cx="540425" cy="1238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6719CD-BA85-4CCD-BDDE-542B212F1FF4}"/>
              </a:ext>
            </a:extLst>
          </p:cNvPr>
          <p:cNvSpPr txBox="1"/>
          <p:nvPr/>
        </p:nvSpPr>
        <p:spPr>
          <a:xfrm>
            <a:off x="5696778" y="408328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A39A71-8734-4B10-A515-E93A37A34A6D}"/>
              </a:ext>
            </a:extLst>
          </p:cNvPr>
          <p:cNvSpPr txBox="1"/>
          <p:nvPr/>
        </p:nvSpPr>
        <p:spPr>
          <a:xfrm>
            <a:off x="7062910" y="532939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764226B-A352-44EC-A68B-8ACAD42489EF}"/>
              </a:ext>
            </a:extLst>
          </p:cNvPr>
          <p:cNvSpPr txBox="1"/>
          <p:nvPr/>
        </p:nvSpPr>
        <p:spPr>
          <a:xfrm>
            <a:off x="3127946" y="5601965"/>
            <a:ext cx="340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extreme table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20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B790F739-FFDC-494C-AAC4-CA5F49310541}"/>
              </a:ext>
            </a:extLst>
          </p:cNvPr>
          <p:cNvSpPr>
            <a:spLocks/>
          </p:cNvSpPr>
          <p:nvPr/>
        </p:nvSpPr>
        <p:spPr>
          <a:xfrm>
            <a:off x="88885" y="9161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BFA784F6-F90D-45A8-9E0A-10E441C7C7EC}"/>
              </a:ext>
            </a:extLst>
          </p:cNvPr>
          <p:cNvSpPr/>
          <p:nvPr/>
        </p:nvSpPr>
        <p:spPr>
          <a:xfrm>
            <a:off x="550416" y="917841"/>
            <a:ext cx="2370511" cy="515955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Extreme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Table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Check Total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context menu.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FCCFD05B-9F2D-434D-A437-BA5CE5B02432}"/>
              </a:ext>
            </a:extLst>
          </p:cNvPr>
          <p:cNvSpPr>
            <a:spLocks/>
          </p:cNvSpPr>
          <p:nvPr/>
        </p:nvSpPr>
        <p:spPr>
          <a:xfrm>
            <a:off x="109919" y="152385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646EA546-F5B9-490D-9D38-1CC436447CD3}"/>
              </a:ext>
            </a:extLst>
          </p:cNvPr>
          <p:cNvSpPr/>
          <p:nvPr/>
        </p:nvSpPr>
        <p:spPr>
          <a:xfrm>
            <a:off x="550416" y="1540780"/>
            <a:ext cx="2380817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        button and 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Load Group 1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F9DB5EF-22C8-4E98-8B42-9ADCD1339E23}"/>
              </a:ext>
            </a:extLst>
          </p:cNvPr>
          <p:cNvSpPr>
            <a:spLocks/>
          </p:cNvSpPr>
          <p:nvPr/>
        </p:nvSpPr>
        <p:spPr>
          <a:xfrm>
            <a:off x="109919" y="202251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A5C3477D-742B-4D04-B97F-B37EDD1D415F}"/>
              </a:ext>
            </a:extLst>
          </p:cNvPr>
          <p:cNvSpPr/>
          <p:nvPr/>
        </p:nvSpPr>
        <p:spPr>
          <a:xfrm>
            <a:off x="550416" y="2023423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13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94852" y="2493041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50416" y="2506804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Selection: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All Entities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94852" y="298444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50416" y="2998209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Fill Table.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F7F13F-9957-4396-89CA-715F86FB86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44" t="33835" r="68078" b="62022"/>
          <a:stretch/>
        </p:blipFill>
        <p:spPr>
          <a:xfrm>
            <a:off x="1365897" y="1548708"/>
            <a:ext cx="207170" cy="230712"/>
          </a:xfrm>
          <a:prstGeom prst="rect">
            <a:avLst/>
          </a:prstGeom>
        </p:spPr>
      </p:pic>
      <p:sp>
        <p:nvSpPr>
          <p:cNvPr id="18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109919" y="347411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6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50416" y="3487877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84B7DE-6109-401C-BD27-968FC049D26A}"/>
              </a:ext>
            </a:extLst>
          </p:cNvPr>
          <p:cNvSpPr txBox="1"/>
          <p:nvPr/>
        </p:nvSpPr>
        <p:spPr>
          <a:xfrm>
            <a:off x="357341" y="4407568"/>
            <a:ext cx="2563586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Extreme table for ‘1..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Load Group 1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’ can be added to DNV OS-C101 and DNV OS-C201 standards respectively.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6B44CC1-7CCB-43F2-BAA8-4EF6A69AD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4411" y="860829"/>
            <a:ext cx="2813081" cy="291064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54D13F4-C66D-40C5-A47D-5B7CFF584473}"/>
              </a:ext>
            </a:extLst>
          </p:cNvPr>
          <p:cNvSpPr txBox="1"/>
          <p:nvPr/>
        </p:nvSpPr>
        <p:spPr>
          <a:xfrm>
            <a:off x="6629123" y="3331928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4DC108A-9B56-40A6-B82E-E357E08D2B26}"/>
              </a:ext>
            </a:extLst>
          </p:cNvPr>
          <p:cNvSpPr/>
          <p:nvPr/>
        </p:nvSpPr>
        <p:spPr>
          <a:xfrm>
            <a:off x="6858964" y="3381126"/>
            <a:ext cx="1696867" cy="1652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444891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criteria plot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21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Oval 10">
            <a:extLst>
              <a:ext uri="{FF2B5EF4-FFF2-40B4-BE49-F238E27FC236}">
                <a16:creationId xmlns:a16="http://schemas.microsoft.com/office/drawing/2014/main" id="{B790F739-FFDC-494C-AAC4-CA5F49310541}"/>
              </a:ext>
            </a:extLst>
          </p:cNvPr>
          <p:cNvSpPr>
            <a:spLocks/>
          </p:cNvSpPr>
          <p:nvPr/>
        </p:nvSpPr>
        <p:spPr>
          <a:xfrm>
            <a:off x="88885" y="9161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BFA784F6-F90D-45A8-9E0A-10E441C7C7EC}"/>
              </a:ext>
            </a:extLst>
          </p:cNvPr>
          <p:cNvSpPr/>
          <p:nvPr/>
        </p:nvSpPr>
        <p:spPr>
          <a:xfrm>
            <a:off x="529382" y="917842"/>
            <a:ext cx="2391545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Criteria Plot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 Strength Check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context menu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id="{FCCFD05B-9F2D-434D-A437-BA5CE5B02432}"/>
              </a:ext>
            </a:extLst>
          </p:cNvPr>
          <p:cNvSpPr>
            <a:spLocks/>
          </p:cNvSpPr>
          <p:nvPr/>
        </p:nvSpPr>
        <p:spPr>
          <a:xfrm>
            <a:off x="99613" y="1412153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646EA546-F5B9-490D-9D38-1CC436447CD3}"/>
              </a:ext>
            </a:extLst>
          </p:cNvPr>
          <p:cNvSpPr/>
          <p:nvPr/>
        </p:nvSpPr>
        <p:spPr>
          <a:xfrm>
            <a:off x="529382" y="1429075"/>
            <a:ext cx="2391545" cy="54864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Load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Load Group 1;</a:t>
            </a:r>
          </a:p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Parameter: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UF Overall;</a:t>
            </a:r>
          </a:p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Selection: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All Entities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6F9DB5EF-22C8-4E98-8B42-9ADCD1339E23}"/>
              </a:ext>
            </a:extLst>
          </p:cNvPr>
          <p:cNvSpPr>
            <a:spLocks/>
          </p:cNvSpPr>
          <p:nvPr/>
        </p:nvSpPr>
        <p:spPr>
          <a:xfrm>
            <a:off x="88885" y="208257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A5C3477D-742B-4D04-B97F-B37EDD1D415F}"/>
              </a:ext>
            </a:extLst>
          </p:cNvPr>
          <p:cNvSpPr/>
          <p:nvPr/>
        </p:nvSpPr>
        <p:spPr>
          <a:xfrm>
            <a:off x="529382" y="2083491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    to preview Plot in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/>
              </a:rPr>
              <a:t>Femap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361B84BC-8904-4902-837D-AB37A13CC737}"/>
              </a:ext>
            </a:extLst>
          </p:cNvPr>
          <p:cNvSpPr>
            <a:spLocks/>
          </p:cNvSpPr>
          <p:nvPr/>
        </p:nvSpPr>
        <p:spPr>
          <a:xfrm>
            <a:off x="88885" y="25478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0B8102-206E-49AF-9BBE-2B6FFE4D85AC}"/>
              </a:ext>
            </a:extLst>
          </p:cNvPr>
          <p:cNvSpPr/>
          <p:nvPr/>
        </p:nvSpPr>
        <p:spPr>
          <a:xfrm>
            <a:off x="529382" y="2566607"/>
            <a:ext cx="2380817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84B7DE-6109-401C-BD27-968FC049D26A}"/>
              </a:ext>
            </a:extLst>
          </p:cNvPr>
          <p:cNvSpPr txBox="1"/>
          <p:nvPr/>
        </p:nvSpPr>
        <p:spPr>
          <a:xfrm>
            <a:off x="392070" y="3928034"/>
            <a:ext cx="2563586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Criteria plot for ‘1..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Load Group 1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’ can be added to DNV OS-C101 and DNV OS-C201 standards respectively.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BF0DD01-8FDC-46A2-90A7-FBB5D8626D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79" t="92920" r="31009" b="997"/>
          <a:stretch/>
        </p:blipFill>
        <p:spPr>
          <a:xfrm>
            <a:off x="1327945" y="2085193"/>
            <a:ext cx="243840" cy="24706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DEB0744-CDD2-4AF6-8E5E-64336E70B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060" y="3223846"/>
            <a:ext cx="4619971" cy="32262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6B740DA-406E-4A0E-93D9-CF6920CF1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275" y="865664"/>
            <a:ext cx="2873509" cy="301981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7B5ADAF-6E22-459F-98A9-CF11BB997189}"/>
              </a:ext>
            </a:extLst>
          </p:cNvPr>
          <p:cNvSpPr txBox="1"/>
          <p:nvPr/>
        </p:nvSpPr>
        <p:spPr>
          <a:xfrm>
            <a:off x="6243297" y="3640585"/>
            <a:ext cx="278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2646D4F-1DFA-4FFB-8766-4103417B0A0C}"/>
              </a:ext>
            </a:extLst>
          </p:cNvPr>
          <p:cNvSpPr/>
          <p:nvPr/>
        </p:nvSpPr>
        <p:spPr>
          <a:xfrm>
            <a:off x="6483420" y="3673054"/>
            <a:ext cx="1819999" cy="1685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223858-7029-4814-80C3-48E568223B0E}"/>
              </a:ext>
            </a:extLst>
          </p:cNvPr>
          <p:cNvSpPr txBox="1"/>
          <p:nvPr/>
        </p:nvSpPr>
        <p:spPr>
          <a:xfrm>
            <a:off x="3930230" y="4355814"/>
            <a:ext cx="298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29DBF5D-B9F6-4BDB-BAC6-204B24703DC5}"/>
              </a:ext>
            </a:extLst>
          </p:cNvPr>
          <p:cNvSpPr txBox="1"/>
          <p:nvPr/>
        </p:nvSpPr>
        <p:spPr>
          <a:xfrm>
            <a:off x="6275377" y="5975667"/>
            <a:ext cx="2932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DE6214-CDE6-422F-A791-D5AC8DBA1802}"/>
              </a:ext>
            </a:extLst>
          </p:cNvPr>
          <p:cNvSpPr txBox="1"/>
          <p:nvPr/>
        </p:nvSpPr>
        <p:spPr>
          <a:xfrm>
            <a:off x="6707071" y="5975667"/>
            <a:ext cx="318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21133A-7C65-4E04-A1E6-AD0031C1342C}"/>
              </a:ext>
            </a:extLst>
          </p:cNvPr>
          <p:cNvSpPr/>
          <p:nvPr/>
        </p:nvSpPr>
        <p:spPr>
          <a:xfrm>
            <a:off x="6519863" y="6155532"/>
            <a:ext cx="647700" cy="200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89B84C2-4532-4770-8196-F4F500DFBE3B}"/>
              </a:ext>
            </a:extLst>
          </p:cNvPr>
          <p:cNvSpPr/>
          <p:nvPr/>
        </p:nvSpPr>
        <p:spPr>
          <a:xfrm>
            <a:off x="6298406" y="6155531"/>
            <a:ext cx="200025" cy="200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981B816-1E64-454B-8E7C-F9FE7AAFB76B}"/>
              </a:ext>
            </a:extLst>
          </p:cNvPr>
          <p:cNvSpPr/>
          <p:nvPr/>
        </p:nvSpPr>
        <p:spPr>
          <a:xfrm>
            <a:off x="4117975" y="4598290"/>
            <a:ext cx="1593850" cy="2182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A8E794-30B4-4ED1-8A2C-21304D176070}"/>
              </a:ext>
            </a:extLst>
          </p:cNvPr>
          <p:cNvSpPr/>
          <p:nvPr/>
        </p:nvSpPr>
        <p:spPr>
          <a:xfrm>
            <a:off x="4117975" y="4409624"/>
            <a:ext cx="1384300" cy="1899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B6008B-EF34-4263-9BBE-A77FF2E5CDA8}"/>
              </a:ext>
            </a:extLst>
          </p:cNvPr>
          <p:cNvSpPr/>
          <p:nvPr/>
        </p:nvSpPr>
        <p:spPr>
          <a:xfrm>
            <a:off x="5845969" y="4409623"/>
            <a:ext cx="1492091" cy="145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05165F1-8453-4406-89EB-9E9F4A8E96BA}"/>
              </a:ext>
            </a:extLst>
          </p:cNvPr>
          <p:cNvSpPr txBox="1"/>
          <p:nvPr/>
        </p:nvSpPr>
        <p:spPr>
          <a:xfrm>
            <a:off x="3930229" y="4572777"/>
            <a:ext cx="298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2E8ABCB-B1B7-4503-B17D-185BE41C601B}"/>
              </a:ext>
            </a:extLst>
          </p:cNvPr>
          <p:cNvSpPr txBox="1"/>
          <p:nvPr/>
        </p:nvSpPr>
        <p:spPr>
          <a:xfrm>
            <a:off x="5812670" y="4525280"/>
            <a:ext cx="2980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3346642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DNV OS-C101-LRFD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22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94B27D-D5D9-40C4-860D-6044EB312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311" y="1891252"/>
            <a:ext cx="7521502" cy="3075495"/>
          </a:xfrm>
          <a:prstGeom prst="rect">
            <a:avLst/>
          </a:prstGeom>
        </p:spPr>
      </p:pic>
      <p:sp>
        <p:nvSpPr>
          <p:cNvPr id="16" name="Oval 10">
            <a:extLst>
              <a:ext uri="{FF2B5EF4-FFF2-40B4-BE49-F238E27FC236}">
                <a16:creationId xmlns:a16="http://schemas.microsoft.com/office/drawing/2014/main" id="{A28E0E08-0BC8-429B-934A-BCBF2BC741A3}"/>
              </a:ext>
            </a:extLst>
          </p:cNvPr>
          <p:cNvSpPr>
            <a:spLocks/>
          </p:cNvSpPr>
          <p:nvPr/>
        </p:nvSpPr>
        <p:spPr>
          <a:xfrm>
            <a:off x="88885" y="9161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6511FE20-4EB2-4365-9684-6F69833B70F7}"/>
              </a:ext>
            </a:extLst>
          </p:cNvPr>
          <p:cNvSpPr/>
          <p:nvPr/>
        </p:nvSpPr>
        <p:spPr>
          <a:xfrm>
            <a:off x="529382" y="917842"/>
            <a:ext cx="2391545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Criteria Plot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 the 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Weld Strength Check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context menu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1A419F-52B1-4CDF-9484-04326A03A574}"/>
              </a:ext>
            </a:extLst>
          </p:cNvPr>
          <p:cNvSpPr/>
          <p:nvPr/>
        </p:nvSpPr>
        <p:spPr>
          <a:xfrm>
            <a:off x="529381" y="5240868"/>
            <a:ext cx="2391545" cy="83332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The offshore standard 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DNV OS-C101 (released in April, 2011)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verifies structural stability for each structural member (weld).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748630-3D34-47FF-AC3C-53F80AB9A625}"/>
              </a:ext>
            </a:extLst>
          </p:cNvPr>
          <p:cNvSpPr/>
          <p:nvPr/>
        </p:nvSpPr>
        <p:spPr>
          <a:xfrm>
            <a:off x="5869577" y="3587931"/>
            <a:ext cx="2499360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74368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AA271F-040E-49B6-8C69-2C5474962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303" y="818754"/>
            <a:ext cx="3529691" cy="38338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DNV OS-C101. Correction Factor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23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146" y="935439"/>
            <a:ext cx="2743200" cy="58912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Weld Selection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gives a possibility to include or exclude weld(s), preview chosen weld(s) or go to weld finder.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  </a:t>
            </a:r>
          </a:p>
        </p:txBody>
      </p:sp>
      <p:sp>
        <p:nvSpPr>
          <p:cNvPr id="7" name="Oval 10"/>
          <p:cNvSpPr>
            <a:spLocks/>
          </p:cNvSpPr>
          <p:nvPr/>
        </p:nvSpPr>
        <p:spPr>
          <a:xfrm>
            <a:off x="81650" y="166514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/>
          <p:cNvSpPr/>
          <p:nvPr/>
        </p:nvSpPr>
        <p:spPr>
          <a:xfrm>
            <a:off x="522147" y="1666835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button    to 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factor.</a:t>
            </a: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65241DB0-4EE2-4724-9ECB-B71EF2094E50}"/>
              </a:ext>
            </a:extLst>
          </p:cNvPr>
          <p:cNvSpPr>
            <a:spLocks/>
          </p:cNvSpPr>
          <p:nvPr/>
        </p:nvSpPr>
        <p:spPr>
          <a:xfrm>
            <a:off x="81649" y="21442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F1A16822-BD90-4CE3-9110-0CB1672887EA}"/>
              </a:ext>
            </a:extLst>
          </p:cNvPr>
          <p:cNvSpPr/>
          <p:nvPr/>
        </p:nvSpPr>
        <p:spPr>
          <a:xfrm>
            <a:off x="522146" y="2145942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the material for which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will be applied.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BF9A3C-A583-4D63-8D3E-E9227AC93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658" t="52260" r="4266" b="40907"/>
          <a:stretch/>
        </p:blipFill>
        <p:spPr>
          <a:xfrm>
            <a:off x="1699315" y="1695861"/>
            <a:ext cx="204788" cy="197644"/>
          </a:xfrm>
          <a:prstGeom prst="rect">
            <a:avLst/>
          </a:prstGeom>
        </p:spPr>
      </p:pic>
      <p:sp>
        <p:nvSpPr>
          <p:cNvPr id="12" name="Oval 10">
            <a:extLst>
              <a:ext uri="{FF2B5EF4-FFF2-40B4-BE49-F238E27FC236}">
                <a16:creationId xmlns:a16="http://schemas.microsoft.com/office/drawing/2014/main" id="{72DD16D0-9435-459F-A708-832AC34818A7}"/>
              </a:ext>
            </a:extLst>
          </p:cNvPr>
          <p:cNvSpPr>
            <a:spLocks/>
          </p:cNvSpPr>
          <p:nvPr/>
        </p:nvSpPr>
        <p:spPr>
          <a:xfrm>
            <a:off x="81649" y="268729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4A55D8-D102-4255-A0A2-C0699A06E2E0}"/>
              </a:ext>
            </a:extLst>
          </p:cNvPr>
          <p:cNvSpPr/>
          <p:nvPr/>
        </p:nvSpPr>
        <p:spPr>
          <a:xfrm>
            <a:off x="522146" y="2637798"/>
            <a:ext cx="2743200" cy="517299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Input value of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according to the table, and 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Apply to selected.</a:t>
            </a:r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22225A25-BF41-4D47-916B-AFCDA63F520C}"/>
              </a:ext>
            </a:extLst>
          </p:cNvPr>
          <p:cNvSpPr>
            <a:spLocks/>
          </p:cNvSpPr>
          <p:nvPr/>
        </p:nvSpPr>
        <p:spPr>
          <a:xfrm>
            <a:off x="75466" y="325685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19580DB9-CC34-49C9-BC44-01165248A9F6}"/>
              </a:ext>
            </a:extLst>
          </p:cNvPr>
          <p:cNvSpPr/>
          <p:nvPr/>
        </p:nvSpPr>
        <p:spPr>
          <a:xfrm>
            <a:off x="531030" y="3270621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B0EB19-CB86-4B00-942F-33166F3D9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349" y="4715127"/>
            <a:ext cx="3626646" cy="121292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ADC3C29-E404-4E12-AE8F-D6F68DCE274C}"/>
              </a:ext>
            </a:extLst>
          </p:cNvPr>
          <p:cNvSpPr/>
          <p:nvPr/>
        </p:nvSpPr>
        <p:spPr>
          <a:xfrm>
            <a:off x="4577709" y="5234885"/>
            <a:ext cx="3599286" cy="1452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43D337-993A-438D-8596-3A2A5AEBE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29" y="4202912"/>
            <a:ext cx="3150013" cy="21760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606538A-B53C-4DB0-9612-9E517FA5B762}"/>
              </a:ext>
            </a:extLst>
          </p:cNvPr>
          <p:cNvSpPr/>
          <p:nvPr/>
        </p:nvSpPr>
        <p:spPr>
          <a:xfrm>
            <a:off x="2014538" y="5062538"/>
            <a:ext cx="1695450" cy="145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2955BD-81CC-4C57-860E-752A2F6C7574}"/>
              </a:ext>
            </a:extLst>
          </p:cNvPr>
          <p:cNvSpPr txBox="1"/>
          <p:nvPr/>
        </p:nvSpPr>
        <p:spPr>
          <a:xfrm>
            <a:off x="1816318" y="5017137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310C944-5AC2-4F57-9265-B819696CD93F}"/>
              </a:ext>
            </a:extLst>
          </p:cNvPr>
          <p:cNvSpPr/>
          <p:nvPr/>
        </p:nvSpPr>
        <p:spPr>
          <a:xfrm>
            <a:off x="1038225" y="5341500"/>
            <a:ext cx="2867025" cy="1254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02EF3B-0452-4A81-9110-AACEA03C029C}"/>
              </a:ext>
            </a:extLst>
          </p:cNvPr>
          <p:cNvSpPr txBox="1"/>
          <p:nvPr/>
        </p:nvSpPr>
        <p:spPr>
          <a:xfrm>
            <a:off x="816260" y="5290947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94F4FD-40DB-45FE-9D8A-4679C6531DFF}"/>
              </a:ext>
            </a:extLst>
          </p:cNvPr>
          <p:cNvSpPr txBox="1"/>
          <p:nvPr/>
        </p:nvSpPr>
        <p:spPr>
          <a:xfrm>
            <a:off x="3016464" y="6148150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99C5ECB-2001-472C-AAFB-9921D83C5A61}"/>
              </a:ext>
            </a:extLst>
          </p:cNvPr>
          <p:cNvCxnSpPr>
            <a:cxnSpLocks/>
            <a:endCxn id="19" idx="3"/>
          </p:cNvCxnSpPr>
          <p:nvPr/>
        </p:nvCxnSpPr>
        <p:spPr>
          <a:xfrm flipH="1" flipV="1">
            <a:off x="3709988" y="5135166"/>
            <a:ext cx="3731420" cy="151495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10">
            <a:extLst>
              <a:ext uri="{FF2B5EF4-FFF2-40B4-BE49-F238E27FC236}">
                <a16:creationId xmlns:a16="http://schemas.microsoft.com/office/drawing/2014/main" id="{9F85B4B0-34C5-4949-8FB5-332759841189}"/>
              </a:ext>
            </a:extLst>
          </p:cNvPr>
          <p:cNvSpPr>
            <a:spLocks/>
          </p:cNvSpPr>
          <p:nvPr/>
        </p:nvSpPr>
        <p:spPr>
          <a:xfrm>
            <a:off x="76939" y="3740767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id="{5F50FAB1-338D-4209-80EE-52ABFD042AD0}"/>
              </a:ext>
            </a:extLst>
          </p:cNvPr>
          <p:cNvSpPr/>
          <p:nvPr/>
        </p:nvSpPr>
        <p:spPr>
          <a:xfrm>
            <a:off x="532503" y="3754530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8AFCD3-AED2-4991-A90E-8EBE6DAF9654}"/>
              </a:ext>
            </a:extLst>
          </p:cNvPr>
          <p:cNvSpPr txBox="1"/>
          <p:nvPr/>
        </p:nvSpPr>
        <p:spPr>
          <a:xfrm>
            <a:off x="8176994" y="2333772"/>
            <a:ext cx="290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</a:t>
            </a:r>
            <a:r>
              <a:rPr lang="uk-UA" sz="900" b="1" dirty="0"/>
              <a:t>.</a:t>
            </a:r>
            <a:endParaRPr lang="en-US" sz="9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8E163A-42A5-4363-8109-BA89EB751025}"/>
              </a:ext>
            </a:extLst>
          </p:cNvPr>
          <p:cNvSpPr/>
          <p:nvPr/>
        </p:nvSpPr>
        <p:spPr>
          <a:xfrm>
            <a:off x="7829550" y="2327284"/>
            <a:ext cx="222250" cy="2214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9F28026-9583-4C61-A545-6DA22759B023}"/>
              </a:ext>
            </a:extLst>
          </p:cNvPr>
          <p:cNvSpPr/>
          <p:nvPr/>
        </p:nvSpPr>
        <p:spPr>
          <a:xfrm>
            <a:off x="6836570" y="4379416"/>
            <a:ext cx="616743" cy="1893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733AA5-01DD-48D2-AD9F-3AB0EE0BEF6C}"/>
              </a:ext>
            </a:extLst>
          </p:cNvPr>
          <p:cNvSpPr txBox="1"/>
          <p:nvPr/>
        </p:nvSpPr>
        <p:spPr>
          <a:xfrm>
            <a:off x="6633511" y="4350025"/>
            <a:ext cx="301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5C0191-D679-4674-A610-8405CE3A9509}"/>
              </a:ext>
            </a:extLst>
          </p:cNvPr>
          <p:cNvSpPr/>
          <p:nvPr/>
        </p:nvSpPr>
        <p:spPr>
          <a:xfrm>
            <a:off x="6084522" y="2100168"/>
            <a:ext cx="1939863" cy="1905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F1C0E10-F348-4D94-BC5E-0D69A43D1BF4}"/>
              </a:ext>
            </a:extLst>
          </p:cNvPr>
          <p:cNvCxnSpPr>
            <a:cxnSpLocks/>
            <a:stCxn id="6" idx="3"/>
            <a:endCxn id="32" idx="1"/>
          </p:cNvCxnSpPr>
          <p:nvPr/>
        </p:nvCxnSpPr>
        <p:spPr>
          <a:xfrm>
            <a:off x="3265346" y="1230002"/>
            <a:ext cx="2819176" cy="965421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F9321B8-40FD-4F7A-AC19-267B02339728}"/>
              </a:ext>
            </a:extLst>
          </p:cNvPr>
          <p:cNvSpPr/>
          <p:nvPr/>
        </p:nvSpPr>
        <p:spPr>
          <a:xfrm>
            <a:off x="3209925" y="6191251"/>
            <a:ext cx="440531" cy="13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360545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C973EC-9F47-4573-BB28-AA0ACE69E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12" y="847183"/>
            <a:ext cx="3858830" cy="4380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DNV OS-C101. Safety Factors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24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23301" y="1678825"/>
            <a:ext cx="2743200" cy="83504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kern="0" dirty="0" err="1">
                <a:solidFill>
                  <a:sysClr val="windowText" lastClr="000000"/>
                </a:solidFill>
                <a:latin typeface="Calibri"/>
              </a:rPr>
              <a:t>Gamma_Mw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- material factor that is used for DNV OS C 101 calculation can be found in Table C1, section 9 of the standard.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C2976-9E23-490B-B7F5-FAB88D1B2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063" y="2948300"/>
            <a:ext cx="4394392" cy="990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77660E-850F-4047-81A9-A1B41282536B}"/>
              </a:ext>
            </a:extLst>
          </p:cNvPr>
          <p:cNvSpPr/>
          <p:nvPr/>
        </p:nvSpPr>
        <p:spPr>
          <a:xfrm>
            <a:off x="4912342" y="4761650"/>
            <a:ext cx="2743200" cy="83504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kern="0" dirty="0" err="1">
                <a:solidFill>
                  <a:sysClr val="windowText" lastClr="000000"/>
                </a:solidFill>
                <a:latin typeface="Calibri"/>
              </a:rPr>
              <a:t>Gamma_M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- material resistance factor for plated structures is a constant value (=1.15) and used in calculations to check base material strength.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D56691-A160-46DE-8607-8FE1D78F3D96}"/>
              </a:ext>
            </a:extLst>
          </p:cNvPr>
          <p:cNvSpPr/>
          <p:nvPr/>
        </p:nvSpPr>
        <p:spPr>
          <a:xfrm>
            <a:off x="3181350" y="4130789"/>
            <a:ext cx="831056" cy="209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2D9F95-0B39-4835-A1C8-ACD09B64ED0A}"/>
              </a:ext>
            </a:extLst>
          </p:cNvPr>
          <p:cNvCxnSpPr>
            <a:cxnSpLocks/>
            <a:stCxn id="6" idx="1"/>
            <a:endCxn id="10" idx="3"/>
          </p:cNvCxnSpPr>
          <p:nvPr/>
        </p:nvCxnSpPr>
        <p:spPr>
          <a:xfrm flipH="1">
            <a:off x="4012406" y="2096350"/>
            <a:ext cx="410895" cy="21392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BDA8BDB-D0B7-43DB-AE07-0D7E472E41F8}"/>
              </a:ext>
            </a:extLst>
          </p:cNvPr>
          <p:cNvCxnSpPr>
            <a:cxnSpLocks/>
            <a:stCxn id="8" idx="1"/>
            <a:endCxn id="13" idx="3"/>
          </p:cNvCxnSpPr>
          <p:nvPr/>
        </p:nvCxnSpPr>
        <p:spPr>
          <a:xfrm flipH="1" flipV="1">
            <a:off x="4012406" y="4475293"/>
            <a:ext cx="899936" cy="7038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A7EEDAD-E97F-4E2A-82F0-C03D9580333E}"/>
              </a:ext>
            </a:extLst>
          </p:cNvPr>
          <p:cNvSpPr/>
          <p:nvPr/>
        </p:nvSpPr>
        <p:spPr>
          <a:xfrm>
            <a:off x="3181350" y="4368914"/>
            <a:ext cx="831056" cy="212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50786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</a:t>
            </a:r>
            <a:r>
              <a:rPr lang="uk-UA" dirty="0"/>
              <a:t> </a:t>
            </a:r>
            <a:r>
              <a:rPr lang="en-US" dirty="0"/>
              <a:t>DNV OS-C201 WSD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25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DA5FF5-D77C-4C67-933D-7155DB84D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41" y="1584939"/>
            <a:ext cx="7611291" cy="307332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0B62810-6914-4800-95DC-9B38EAF39D30}"/>
              </a:ext>
            </a:extLst>
          </p:cNvPr>
          <p:cNvSpPr/>
          <p:nvPr/>
        </p:nvSpPr>
        <p:spPr>
          <a:xfrm>
            <a:off x="357341" y="5068530"/>
            <a:ext cx="2743200" cy="78243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The offshore standard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 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DNV OS-C201 (released in April, 2011</a:t>
            </a:r>
            <a:r>
              <a:rPr lang="en-GB" sz="1200" b="1" i="1" kern="0" dirty="0">
                <a:solidFill>
                  <a:sysClr val="windowText" lastClr="000000"/>
                </a:solidFill>
                <a:latin typeface="Calibri"/>
              </a:rPr>
              <a:t>)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verifies structural stability for each structural member (weld)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4375A01F-36E4-498C-8AD1-3859C09BF206}"/>
              </a:ext>
            </a:extLst>
          </p:cNvPr>
          <p:cNvSpPr/>
          <p:nvPr/>
        </p:nvSpPr>
        <p:spPr>
          <a:xfrm>
            <a:off x="556152" y="868987"/>
            <a:ext cx="2743200" cy="58489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Execute Add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=&gt;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DNV OS-C201 WSD Weld Strength (2011) 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 the Standards context menu.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1241D0D-336C-4B97-B4D1-B8E6620C5ED0}"/>
              </a:ext>
            </a:extLst>
          </p:cNvPr>
          <p:cNvSpPr>
            <a:spLocks/>
          </p:cNvSpPr>
          <p:nvPr/>
        </p:nvSpPr>
        <p:spPr>
          <a:xfrm>
            <a:off x="115655" y="100703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63017-0B8E-404A-9763-F52064FA3E31}"/>
              </a:ext>
            </a:extLst>
          </p:cNvPr>
          <p:cNvSpPr/>
          <p:nvPr/>
        </p:nvSpPr>
        <p:spPr>
          <a:xfrm>
            <a:off x="5451566" y="3509554"/>
            <a:ext cx="2497047" cy="2264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6601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4C8029-46A7-4760-891F-CEC85E224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685" y="883330"/>
            <a:ext cx="3430589" cy="315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DNV OS C201. Correction Factor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26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6499" y="875157"/>
            <a:ext cx="2743200" cy="58912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Weld Selection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gives a possibility to include or exclude weld(s), preview chosen weld(s) or go to weld finder.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  </a:t>
            </a:r>
          </a:p>
        </p:txBody>
      </p:sp>
      <p:sp>
        <p:nvSpPr>
          <p:cNvPr id="7" name="Oval 10"/>
          <p:cNvSpPr>
            <a:spLocks/>
          </p:cNvSpPr>
          <p:nvPr/>
        </p:nvSpPr>
        <p:spPr>
          <a:xfrm>
            <a:off x="106003" y="1604867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Rectangle 12"/>
          <p:cNvSpPr/>
          <p:nvPr/>
        </p:nvSpPr>
        <p:spPr>
          <a:xfrm>
            <a:off x="546500" y="1606553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the button    </a:t>
            </a:r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  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to 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factor.</a:t>
            </a: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65241DB0-4EE2-4724-9ECB-B71EF2094E50}"/>
              </a:ext>
            </a:extLst>
          </p:cNvPr>
          <p:cNvSpPr>
            <a:spLocks/>
          </p:cNvSpPr>
          <p:nvPr/>
        </p:nvSpPr>
        <p:spPr>
          <a:xfrm>
            <a:off x="106003" y="204742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F1A16822-BD90-4CE3-9110-0CB1672887EA}"/>
              </a:ext>
            </a:extLst>
          </p:cNvPr>
          <p:cNvSpPr/>
          <p:nvPr/>
        </p:nvSpPr>
        <p:spPr>
          <a:xfrm>
            <a:off x="546500" y="2049114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the material for which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will be applied.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BF9A3C-A583-4D63-8D3E-E9227AC93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238" y="1624734"/>
            <a:ext cx="190324" cy="197644"/>
          </a:xfrm>
          <a:prstGeom prst="rect">
            <a:avLst/>
          </a:prstGeom>
        </p:spPr>
      </p:pic>
      <p:sp>
        <p:nvSpPr>
          <p:cNvPr id="12" name="Oval 10">
            <a:extLst>
              <a:ext uri="{FF2B5EF4-FFF2-40B4-BE49-F238E27FC236}">
                <a16:creationId xmlns:a16="http://schemas.microsoft.com/office/drawing/2014/main" id="{72DD16D0-9435-459F-A708-832AC34818A7}"/>
              </a:ext>
            </a:extLst>
          </p:cNvPr>
          <p:cNvSpPr>
            <a:spLocks/>
          </p:cNvSpPr>
          <p:nvPr/>
        </p:nvSpPr>
        <p:spPr>
          <a:xfrm>
            <a:off x="106003" y="257474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4A55D8-D102-4255-A0A2-C0699A06E2E0}"/>
              </a:ext>
            </a:extLst>
          </p:cNvPr>
          <p:cNvSpPr/>
          <p:nvPr/>
        </p:nvSpPr>
        <p:spPr>
          <a:xfrm>
            <a:off x="546500" y="2495621"/>
            <a:ext cx="2743200" cy="517299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Input value of the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Correction factor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according to the table, and 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Apply to selected.</a:t>
            </a:r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22225A25-BF41-4D47-916B-AFCDA63F520C}"/>
              </a:ext>
            </a:extLst>
          </p:cNvPr>
          <p:cNvSpPr>
            <a:spLocks/>
          </p:cNvSpPr>
          <p:nvPr/>
        </p:nvSpPr>
        <p:spPr>
          <a:xfrm>
            <a:off x="106003" y="305251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19580DB9-CC34-49C9-BC44-01165248A9F6}"/>
              </a:ext>
            </a:extLst>
          </p:cNvPr>
          <p:cNvSpPr/>
          <p:nvPr/>
        </p:nvSpPr>
        <p:spPr>
          <a:xfrm>
            <a:off x="546500" y="3082479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B0EB19-CB86-4B00-942F-33166F3D9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776" y="4841043"/>
            <a:ext cx="3626646" cy="121292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ADC3C29-E404-4E12-AE8F-D6F68DCE274C}"/>
              </a:ext>
            </a:extLst>
          </p:cNvPr>
          <p:cNvSpPr/>
          <p:nvPr/>
        </p:nvSpPr>
        <p:spPr>
          <a:xfrm>
            <a:off x="4799136" y="5360801"/>
            <a:ext cx="3599286" cy="1452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43D337-993A-438D-8596-3A2A5AEBE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62" y="4037550"/>
            <a:ext cx="4127259" cy="231884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606538A-B53C-4DB0-9612-9E517FA5B762}"/>
              </a:ext>
            </a:extLst>
          </p:cNvPr>
          <p:cNvSpPr/>
          <p:nvPr/>
        </p:nvSpPr>
        <p:spPr>
          <a:xfrm>
            <a:off x="1657349" y="5147163"/>
            <a:ext cx="2178051" cy="2112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9321B8-40FD-4F7A-AC19-267B02339728}"/>
              </a:ext>
            </a:extLst>
          </p:cNvPr>
          <p:cNvSpPr/>
          <p:nvPr/>
        </p:nvSpPr>
        <p:spPr>
          <a:xfrm>
            <a:off x="3222625" y="6130924"/>
            <a:ext cx="558800" cy="1848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955BD-81CC-4C57-860E-752A2F6C7574}"/>
              </a:ext>
            </a:extLst>
          </p:cNvPr>
          <p:cNvSpPr txBox="1"/>
          <p:nvPr/>
        </p:nvSpPr>
        <p:spPr>
          <a:xfrm>
            <a:off x="1437160" y="5153445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10C944-5AC2-4F57-9265-B819696CD93F}"/>
              </a:ext>
            </a:extLst>
          </p:cNvPr>
          <p:cNvSpPr/>
          <p:nvPr/>
        </p:nvSpPr>
        <p:spPr>
          <a:xfrm>
            <a:off x="357341" y="5522736"/>
            <a:ext cx="3744759" cy="185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02EF3B-0452-4A81-9110-AACEA03C029C}"/>
              </a:ext>
            </a:extLst>
          </p:cNvPr>
          <p:cNvSpPr txBox="1"/>
          <p:nvPr/>
        </p:nvSpPr>
        <p:spPr>
          <a:xfrm>
            <a:off x="147839" y="5500002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94F4FD-40DB-45FE-9D8A-4679C6531DFF}"/>
              </a:ext>
            </a:extLst>
          </p:cNvPr>
          <p:cNvSpPr txBox="1"/>
          <p:nvPr/>
        </p:nvSpPr>
        <p:spPr>
          <a:xfrm>
            <a:off x="3023921" y="6107095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99C5ECB-2001-472C-AAFB-9921D83C5A61}"/>
              </a:ext>
            </a:extLst>
          </p:cNvPr>
          <p:cNvCxnSpPr>
            <a:cxnSpLocks/>
            <a:stCxn id="17" idx="0"/>
            <a:endCxn id="19" idx="3"/>
          </p:cNvCxnSpPr>
          <p:nvPr/>
        </p:nvCxnSpPr>
        <p:spPr>
          <a:xfrm flipH="1" flipV="1">
            <a:off x="3835400" y="5252787"/>
            <a:ext cx="2763379" cy="108014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10">
            <a:extLst>
              <a:ext uri="{FF2B5EF4-FFF2-40B4-BE49-F238E27FC236}">
                <a16:creationId xmlns:a16="http://schemas.microsoft.com/office/drawing/2014/main" id="{9F85B4B0-34C5-4949-8FB5-332759841189}"/>
              </a:ext>
            </a:extLst>
          </p:cNvPr>
          <p:cNvSpPr>
            <a:spLocks/>
          </p:cNvSpPr>
          <p:nvPr/>
        </p:nvSpPr>
        <p:spPr>
          <a:xfrm>
            <a:off x="106003" y="3509667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5F50FAB1-338D-4209-80EE-52ABFD042AD0}"/>
              </a:ext>
            </a:extLst>
          </p:cNvPr>
          <p:cNvSpPr/>
          <p:nvPr/>
        </p:nvSpPr>
        <p:spPr>
          <a:xfrm>
            <a:off x="561567" y="3523430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DDB1799-CE66-4FBB-9FC7-C1BFF9CFA228}"/>
              </a:ext>
            </a:extLst>
          </p:cNvPr>
          <p:cNvSpPr/>
          <p:nvPr/>
        </p:nvSpPr>
        <p:spPr>
          <a:xfrm>
            <a:off x="5006826" y="4129877"/>
            <a:ext cx="3325186" cy="58912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defRPr/>
            </a:pPr>
            <a:r>
              <a:rPr lang="en-GB" sz="1200" b="1" i="1" kern="0" dirty="0" err="1">
                <a:solidFill>
                  <a:sysClr val="windowText" lastClr="000000"/>
                </a:solidFill>
                <a:latin typeface="Calibri"/>
              </a:rPr>
              <a:t>Gamma_M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 - material resistance factor for plated structures is a constant value (=1.15) and used in calculations to check base material strength.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E34392-1808-4DF7-A2F2-DC6EAF7B22FB}"/>
              </a:ext>
            </a:extLst>
          </p:cNvPr>
          <p:cNvSpPr/>
          <p:nvPr/>
        </p:nvSpPr>
        <p:spPr>
          <a:xfrm>
            <a:off x="6265863" y="2065919"/>
            <a:ext cx="1961356" cy="188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303C8E-9A4E-4B20-9D80-B84F72AC817F}"/>
              </a:ext>
            </a:extLst>
          </p:cNvPr>
          <p:cNvSpPr txBox="1"/>
          <p:nvPr/>
        </p:nvSpPr>
        <p:spPr>
          <a:xfrm>
            <a:off x="8174091" y="222840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E6A5A73-49BD-4169-B497-0363729344DF}"/>
              </a:ext>
            </a:extLst>
          </p:cNvPr>
          <p:cNvSpPr/>
          <p:nvPr/>
        </p:nvSpPr>
        <p:spPr>
          <a:xfrm>
            <a:off x="8027222" y="2284099"/>
            <a:ext cx="196056" cy="1921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F1C0E10-F348-4D94-BC5E-0D69A43D1BF4}"/>
              </a:ext>
            </a:extLst>
          </p:cNvPr>
          <p:cNvCxnSpPr>
            <a:cxnSpLocks/>
            <a:stCxn id="6" idx="3"/>
            <a:endCxn id="30" idx="0"/>
          </p:cNvCxnSpPr>
          <p:nvPr/>
        </p:nvCxnSpPr>
        <p:spPr>
          <a:xfrm>
            <a:off x="3289699" y="1169720"/>
            <a:ext cx="3956842" cy="89619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93F390F-6CCF-48A6-AFBE-CB88548D921D}"/>
              </a:ext>
            </a:extLst>
          </p:cNvPr>
          <p:cNvSpPr/>
          <p:nvPr/>
        </p:nvSpPr>
        <p:spPr>
          <a:xfrm>
            <a:off x="7079456" y="3788072"/>
            <a:ext cx="597694" cy="1794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A37E20-3AB6-47C5-8212-0F4A83D0A76E}"/>
              </a:ext>
            </a:extLst>
          </p:cNvPr>
          <p:cNvSpPr txBox="1"/>
          <p:nvPr/>
        </p:nvSpPr>
        <p:spPr>
          <a:xfrm>
            <a:off x="6874228" y="3728814"/>
            <a:ext cx="4009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CA2A0E-80BF-41E3-9714-460AC2DF2393}"/>
              </a:ext>
            </a:extLst>
          </p:cNvPr>
          <p:cNvSpPr/>
          <p:nvPr/>
        </p:nvSpPr>
        <p:spPr>
          <a:xfrm>
            <a:off x="7491151" y="3540102"/>
            <a:ext cx="739596" cy="1692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DADF562-0EA3-4E99-B4FE-2E9F0A966086}"/>
              </a:ext>
            </a:extLst>
          </p:cNvPr>
          <p:cNvCxnSpPr>
            <a:cxnSpLocks/>
            <a:endCxn id="36" idx="2"/>
          </p:cNvCxnSpPr>
          <p:nvPr/>
        </p:nvCxnSpPr>
        <p:spPr>
          <a:xfrm flipH="1" flipV="1">
            <a:off x="7860949" y="3709314"/>
            <a:ext cx="193965" cy="4205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D69F9BED-6AE5-467B-95A5-51DC491A97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4771" y="4963304"/>
            <a:ext cx="1635919" cy="10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80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4">
            <a:extLst>
              <a:ext uri="{FF2B5EF4-FFF2-40B4-BE49-F238E27FC236}">
                <a16:creationId xmlns:a16="http://schemas.microsoft.com/office/drawing/2014/main" id="{EEF4DD4A-BE70-449C-B1A7-79E9BC344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085" y="851519"/>
            <a:ext cx="5863539" cy="498334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EED7FB67-9E5D-4374-99E9-C22C9E91D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474" y="1770601"/>
            <a:ext cx="3010320" cy="2457793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E0DB78DE-B2CA-4198-B7C8-E010E284454B}"/>
              </a:ext>
            </a:extLst>
          </p:cNvPr>
          <p:cNvSpPr/>
          <p:nvPr/>
        </p:nvSpPr>
        <p:spPr>
          <a:xfrm>
            <a:off x="3760608" y="1997000"/>
            <a:ext cx="709612" cy="1696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E1866DD-8FBA-4855-81C6-E7DE3F5E43CA}"/>
              </a:ext>
            </a:extLst>
          </p:cNvPr>
          <p:cNvSpPr/>
          <p:nvPr/>
        </p:nvSpPr>
        <p:spPr>
          <a:xfrm>
            <a:off x="3965474" y="2186401"/>
            <a:ext cx="1621143" cy="1696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CC3C8AF-EEBD-493C-BD3B-A50E50BC714D}"/>
              </a:ext>
            </a:extLst>
          </p:cNvPr>
          <p:cNvSpPr/>
          <p:nvPr/>
        </p:nvSpPr>
        <p:spPr>
          <a:xfrm>
            <a:off x="3965474" y="2386134"/>
            <a:ext cx="1621143" cy="1696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F050D5EB-DDCC-466B-AE84-1B60B6213B3F}"/>
              </a:ext>
            </a:extLst>
          </p:cNvPr>
          <p:cNvSpPr/>
          <p:nvPr/>
        </p:nvSpPr>
        <p:spPr>
          <a:xfrm>
            <a:off x="3965474" y="2595819"/>
            <a:ext cx="1621143" cy="1696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C655EBB-0035-40F0-8856-45B31089C0D3}"/>
              </a:ext>
            </a:extLst>
          </p:cNvPr>
          <p:cNvSpPr txBox="1"/>
          <p:nvPr/>
        </p:nvSpPr>
        <p:spPr>
          <a:xfrm>
            <a:off x="3766041" y="2348906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AA8899-4478-45F8-BDEE-F8FB8FD5D98C}"/>
              </a:ext>
            </a:extLst>
          </p:cNvPr>
          <p:cNvSpPr txBox="1"/>
          <p:nvPr/>
        </p:nvSpPr>
        <p:spPr>
          <a:xfrm>
            <a:off x="3766041" y="2588020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671F2FE-F107-4BA2-89B1-64FDD0357EB0}"/>
              </a:ext>
            </a:extLst>
          </p:cNvPr>
          <p:cNvSpPr txBox="1"/>
          <p:nvPr/>
        </p:nvSpPr>
        <p:spPr>
          <a:xfrm>
            <a:off x="3765596" y="2156904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AAE3B32-C7AF-45A5-BFE2-51C8A26AD507}"/>
              </a:ext>
            </a:extLst>
          </p:cNvPr>
          <p:cNvSpPr/>
          <p:nvPr/>
        </p:nvSpPr>
        <p:spPr>
          <a:xfrm>
            <a:off x="3965473" y="3142554"/>
            <a:ext cx="1623311" cy="206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50A444-4533-43BA-8353-FC906FC5A5B9}"/>
              </a:ext>
            </a:extLst>
          </p:cNvPr>
          <p:cNvSpPr txBox="1"/>
          <p:nvPr/>
        </p:nvSpPr>
        <p:spPr>
          <a:xfrm>
            <a:off x="3740204" y="3129645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6.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F2A0244-1E25-4826-BE8D-E169AA7B5875}"/>
              </a:ext>
            </a:extLst>
          </p:cNvPr>
          <p:cNvSpPr/>
          <p:nvPr/>
        </p:nvSpPr>
        <p:spPr>
          <a:xfrm>
            <a:off x="3262943" y="4080172"/>
            <a:ext cx="2064989" cy="148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3A3CEBE-C525-49A5-8680-D75BCB91BEE9}"/>
              </a:ext>
            </a:extLst>
          </p:cNvPr>
          <p:cNvSpPr txBox="1"/>
          <p:nvPr/>
        </p:nvSpPr>
        <p:spPr>
          <a:xfrm>
            <a:off x="5579992" y="3359402"/>
            <a:ext cx="287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b="1" dirty="0"/>
              <a:t>7</a:t>
            </a:r>
            <a:r>
              <a:rPr lang="en-US" sz="900" b="1" dirty="0"/>
              <a:t>.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13EEDD4D-A2EB-4C4D-81D9-05BDCA3275F5}"/>
              </a:ext>
            </a:extLst>
          </p:cNvPr>
          <p:cNvSpPr/>
          <p:nvPr/>
        </p:nvSpPr>
        <p:spPr>
          <a:xfrm>
            <a:off x="5323883" y="3356944"/>
            <a:ext cx="196951" cy="209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A8A4DFE-E50E-4095-8DC1-4E1F2AF26143}"/>
              </a:ext>
            </a:extLst>
          </p:cNvPr>
          <p:cNvSpPr/>
          <p:nvPr/>
        </p:nvSpPr>
        <p:spPr>
          <a:xfrm>
            <a:off x="7896260" y="5570279"/>
            <a:ext cx="604838" cy="223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E7D3301-272D-4333-9030-8A72CD0FE244}"/>
              </a:ext>
            </a:extLst>
          </p:cNvPr>
          <p:cNvSpPr txBox="1"/>
          <p:nvPr/>
        </p:nvSpPr>
        <p:spPr>
          <a:xfrm>
            <a:off x="7688842" y="5563285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9.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C2C61EC1-1326-4305-84A5-E8C5DD787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97842"/>
            <a:ext cx="3277057" cy="1238423"/>
          </a:xfrm>
          <a:prstGeom prst="rect">
            <a:avLst/>
          </a:prstGeom>
        </p:spPr>
      </p:pic>
      <p:sp>
        <p:nvSpPr>
          <p:cNvPr id="102" name="Rectangle 12">
            <a:extLst>
              <a:ext uri="{FF2B5EF4-FFF2-40B4-BE49-F238E27FC236}">
                <a16:creationId xmlns:a16="http://schemas.microsoft.com/office/drawing/2014/main" id="{F90ED205-699A-471A-82CC-252D22A6F24C}"/>
              </a:ext>
            </a:extLst>
          </p:cNvPr>
          <p:cNvSpPr/>
          <p:nvPr/>
        </p:nvSpPr>
        <p:spPr>
          <a:xfrm>
            <a:off x="561873" y="890615"/>
            <a:ext cx="211465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Post Processing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Governing Loads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Add</a:t>
            </a:r>
          </a:p>
        </p:txBody>
      </p:sp>
      <p:sp>
        <p:nvSpPr>
          <p:cNvPr id="103" name="Rectangle 12">
            <a:extLst>
              <a:ext uri="{FF2B5EF4-FFF2-40B4-BE49-F238E27FC236}">
                <a16:creationId xmlns:a16="http://schemas.microsoft.com/office/drawing/2014/main" id="{BCAE75A7-55F9-408B-BAFF-9CE9AAB9B242}"/>
              </a:ext>
            </a:extLst>
          </p:cNvPr>
          <p:cNvSpPr/>
          <p:nvPr/>
        </p:nvSpPr>
        <p:spPr>
          <a:xfrm>
            <a:off x="559879" y="1339537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Result: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from Check;</a:t>
            </a:r>
          </a:p>
          <a:p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04" name="Rectangle 12">
            <a:extLst>
              <a:ext uri="{FF2B5EF4-FFF2-40B4-BE49-F238E27FC236}">
                <a16:creationId xmlns:a16="http://schemas.microsoft.com/office/drawing/2014/main" id="{3E1B021F-82A4-4B9A-9539-2A12BC1C89F5}"/>
              </a:ext>
            </a:extLst>
          </p:cNvPr>
          <p:cNvSpPr/>
          <p:nvPr/>
        </p:nvSpPr>
        <p:spPr>
          <a:xfrm>
            <a:off x="559879" y="1780772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Standard: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Eurocode 3 Weld.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0814874-8C6C-4E91-B954-D25726940172}"/>
              </a:ext>
            </a:extLst>
          </p:cNvPr>
          <p:cNvSpPr>
            <a:spLocks/>
          </p:cNvSpPr>
          <p:nvPr/>
        </p:nvSpPr>
        <p:spPr>
          <a:xfrm>
            <a:off x="121376" y="88892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106" name="Oval 10">
            <a:extLst>
              <a:ext uri="{FF2B5EF4-FFF2-40B4-BE49-F238E27FC236}">
                <a16:creationId xmlns:a16="http://schemas.microsoft.com/office/drawing/2014/main" id="{7E279864-0B82-4C9A-83B8-8B42BBBEE64F}"/>
              </a:ext>
            </a:extLst>
          </p:cNvPr>
          <p:cNvSpPr>
            <a:spLocks/>
          </p:cNvSpPr>
          <p:nvPr/>
        </p:nvSpPr>
        <p:spPr>
          <a:xfrm>
            <a:off x="119382" y="1337851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07" name="Oval 10">
            <a:extLst>
              <a:ext uri="{FF2B5EF4-FFF2-40B4-BE49-F238E27FC236}">
                <a16:creationId xmlns:a16="http://schemas.microsoft.com/office/drawing/2014/main" id="{0F5AEF83-369F-4A1E-B431-3004F3780B01}"/>
              </a:ext>
            </a:extLst>
          </p:cNvPr>
          <p:cNvSpPr>
            <a:spLocks/>
          </p:cNvSpPr>
          <p:nvPr/>
        </p:nvSpPr>
        <p:spPr>
          <a:xfrm>
            <a:off x="119382" y="177908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108" name="Rectangle 12">
            <a:extLst>
              <a:ext uri="{FF2B5EF4-FFF2-40B4-BE49-F238E27FC236}">
                <a16:creationId xmlns:a16="http://schemas.microsoft.com/office/drawing/2014/main" id="{58260C58-6C24-4A0B-8270-B5447E2AFE9E}"/>
              </a:ext>
            </a:extLst>
          </p:cNvPr>
          <p:cNvSpPr/>
          <p:nvPr/>
        </p:nvSpPr>
        <p:spPr>
          <a:xfrm>
            <a:off x="561829" y="2222814"/>
            <a:ext cx="21146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Check: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 Check Total.</a:t>
            </a:r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FD00FD5A-6685-4020-8C7E-7AE2F0219D03}"/>
              </a:ext>
            </a:extLst>
          </p:cNvPr>
          <p:cNvSpPr/>
          <p:nvPr/>
        </p:nvSpPr>
        <p:spPr>
          <a:xfrm>
            <a:off x="560963" y="2700162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Parameter: </a:t>
            </a:r>
            <a:r>
              <a:rPr lang="en-US" sz="1200" b="1" kern="0" dirty="0" err="1">
                <a:solidFill>
                  <a:sysClr val="windowText" lastClr="000000"/>
                </a:solidFill>
                <a:latin typeface="Calibri"/>
              </a:rPr>
              <a:t>Uf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Overall.</a:t>
            </a:r>
          </a:p>
        </p:txBody>
      </p:sp>
      <p:sp>
        <p:nvSpPr>
          <p:cNvPr id="110" name="Rectangle 12">
            <a:extLst>
              <a:ext uri="{FF2B5EF4-FFF2-40B4-BE49-F238E27FC236}">
                <a16:creationId xmlns:a16="http://schemas.microsoft.com/office/drawing/2014/main" id="{4B3AF7CB-DE25-4E70-8F42-C7E82433E251}"/>
              </a:ext>
            </a:extLst>
          </p:cNvPr>
          <p:cNvSpPr/>
          <p:nvPr/>
        </p:nvSpPr>
        <p:spPr>
          <a:xfrm>
            <a:off x="559879" y="3161556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Load Group: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Load Group 1.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E2C33BD-0870-4333-8FC7-924A0AA24CEB}"/>
              </a:ext>
            </a:extLst>
          </p:cNvPr>
          <p:cNvSpPr>
            <a:spLocks/>
          </p:cNvSpPr>
          <p:nvPr/>
        </p:nvSpPr>
        <p:spPr>
          <a:xfrm>
            <a:off x="121332" y="222112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</a:p>
        </p:txBody>
      </p:sp>
      <p:sp>
        <p:nvSpPr>
          <p:cNvPr id="112" name="Oval 10">
            <a:extLst>
              <a:ext uri="{FF2B5EF4-FFF2-40B4-BE49-F238E27FC236}">
                <a16:creationId xmlns:a16="http://schemas.microsoft.com/office/drawing/2014/main" id="{BAAA7D16-5F26-4A49-98B1-F1CCA30475C5}"/>
              </a:ext>
            </a:extLst>
          </p:cNvPr>
          <p:cNvSpPr>
            <a:spLocks/>
          </p:cNvSpPr>
          <p:nvPr/>
        </p:nvSpPr>
        <p:spPr>
          <a:xfrm>
            <a:off x="142874" y="269847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</a:p>
        </p:txBody>
      </p:sp>
      <p:sp>
        <p:nvSpPr>
          <p:cNvPr id="113" name="Oval 10">
            <a:extLst>
              <a:ext uri="{FF2B5EF4-FFF2-40B4-BE49-F238E27FC236}">
                <a16:creationId xmlns:a16="http://schemas.microsoft.com/office/drawing/2014/main" id="{2A9A095A-958F-4498-BF50-935722495F14}"/>
              </a:ext>
            </a:extLst>
          </p:cNvPr>
          <p:cNvSpPr>
            <a:spLocks/>
          </p:cNvSpPr>
          <p:nvPr/>
        </p:nvSpPr>
        <p:spPr>
          <a:xfrm>
            <a:off x="141790" y="315987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6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10A5B75-E41D-4C20-8EEB-D5D82B441949}"/>
              </a:ext>
            </a:extLst>
          </p:cNvPr>
          <p:cNvSpPr/>
          <p:nvPr/>
        </p:nvSpPr>
        <p:spPr>
          <a:xfrm>
            <a:off x="44450" y="5515288"/>
            <a:ext cx="3141254" cy="2567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5" name="Rectangle 12">
            <a:extLst>
              <a:ext uri="{FF2B5EF4-FFF2-40B4-BE49-F238E27FC236}">
                <a16:creationId xmlns:a16="http://schemas.microsoft.com/office/drawing/2014/main" id="{C61FAC59-7503-4E03-A34A-DED5B23268EB}"/>
              </a:ext>
            </a:extLst>
          </p:cNvPr>
          <p:cNvSpPr/>
          <p:nvPr/>
        </p:nvSpPr>
        <p:spPr>
          <a:xfrm>
            <a:off x="559879" y="3607430"/>
            <a:ext cx="2116362" cy="472741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Press         in Limits Criteria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Absolute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Result  &lt; 0.5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OK</a:t>
            </a:r>
          </a:p>
        </p:txBody>
      </p:sp>
      <p:sp>
        <p:nvSpPr>
          <p:cNvPr id="116" name="Oval 10">
            <a:extLst>
              <a:ext uri="{FF2B5EF4-FFF2-40B4-BE49-F238E27FC236}">
                <a16:creationId xmlns:a16="http://schemas.microsoft.com/office/drawing/2014/main" id="{7FA233AE-42AC-43F8-9AB5-2A197E2BFD84}"/>
              </a:ext>
            </a:extLst>
          </p:cNvPr>
          <p:cNvSpPr>
            <a:spLocks/>
          </p:cNvSpPr>
          <p:nvPr/>
        </p:nvSpPr>
        <p:spPr>
          <a:xfrm>
            <a:off x="141790" y="360574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7</a:t>
            </a:r>
          </a:p>
        </p:txBody>
      </p:sp>
      <p:sp>
        <p:nvSpPr>
          <p:cNvPr id="117" name="Rectangle 12">
            <a:extLst>
              <a:ext uri="{FF2B5EF4-FFF2-40B4-BE49-F238E27FC236}">
                <a16:creationId xmlns:a16="http://schemas.microsoft.com/office/drawing/2014/main" id="{4FBBB9DE-5026-46C6-B753-6D00F68A8AA2}"/>
              </a:ext>
            </a:extLst>
          </p:cNvPr>
          <p:cNvSpPr/>
          <p:nvPr/>
        </p:nvSpPr>
        <p:spPr>
          <a:xfrm>
            <a:off x="559879" y="4186470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Selection: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All Entities.</a:t>
            </a:r>
          </a:p>
        </p:txBody>
      </p:sp>
      <p:sp>
        <p:nvSpPr>
          <p:cNvPr id="118" name="Oval 10">
            <a:extLst>
              <a:ext uri="{FF2B5EF4-FFF2-40B4-BE49-F238E27FC236}">
                <a16:creationId xmlns:a16="http://schemas.microsoft.com/office/drawing/2014/main" id="{0361EDBE-44C0-4592-AFB9-E67E322D2B92}"/>
              </a:ext>
            </a:extLst>
          </p:cNvPr>
          <p:cNvSpPr>
            <a:spLocks/>
          </p:cNvSpPr>
          <p:nvPr/>
        </p:nvSpPr>
        <p:spPr>
          <a:xfrm>
            <a:off x="141790" y="418478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8</a:t>
            </a:r>
          </a:p>
        </p:txBody>
      </p:sp>
      <p:sp>
        <p:nvSpPr>
          <p:cNvPr id="119" name="Rectangle 12">
            <a:extLst>
              <a:ext uri="{FF2B5EF4-FFF2-40B4-BE49-F238E27FC236}">
                <a16:creationId xmlns:a16="http://schemas.microsoft.com/office/drawing/2014/main" id="{AFE551F9-0C68-4E9B-BB55-5C9411803C0C}"/>
              </a:ext>
            </a:extLst>
          </p:cNvPr>
          <p:cNvSpPr/>
          <p:nvPr/>
        </p:nvSpPr>
        <p:spPr>
          <a:xfrm>
            <a:off x="559879" y="4636118"/>
            <a:ext cx="211636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OK.</a:t>
            </a:r>
          </a:p>
        </p:txBody>
      </p:sp>
      <p:sp>
        <p:nvSpPr>
          <p:cNvPr id="120" name="Oval 10">
            <a:extLst>
              <a:ext uri="{FF2B5EF4-FFF2-40B4-BE49-F238E27FC236}">
                <a16:creationId xmlns:a16="http://schemas.microsoft.com/office/drawing/2014/main" id="{51DA86FD-408F-460E-AF04-53B12417CD86}"/>
              </a:ext>
            </a:extLst>
          </p:cNvPr>
          <p:cNvSpPr>
            <a:spLocks/>
          </p:cNvSpPr>
          <p:nvPr/>
        </p:nvSpPr>
        <p:spPr>
          <a:xfrm>
            <a:off x="141790" y="463443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9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01BFDB5-C08E-476E-BEDC-3605C1BB3505}"/>
              </a:ext>
            </a:extLst>
          </p:cNvPr>
          <p:cNvSpPr txBox="1"/>
          <p:nvPr/>
        </p:nvSpPr>
        <p:spPr>
          <a:xfrm>
            <a:off x="1158274" y="5734729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D8263DB-5194-414B-A2B3-66FCA54BC83A}"/>
              </a:ext>
            </a:extLst>
          </p:cNvPr>
          <p:cNvSpPr txBox="1"/>
          <p:nvPr/>
        </p:nvSpPr>
        <p:spPr>
          <a:xfrm>
            <a:off x="3684627" y="1764248"/>
            <a:ext cx="2744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900" b="1" dirty="0"/>
              <a:t>2</a:t>
            </a:r>
            <a:r>
              <a:rPr lang="en-US" sz="900" b="1" dirty="0"/>
              <a:t>.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AF7B5D9-0772-4DEE-AF08-0A7B55E83249}"/>
              </a:ext>
            </a:extLst>
          </p:cNvPr>
          <p:cNvSpPr txBox="1"/>
          <p:nvPr/>
        </p:nvSpPr>
        <p:spPr>
          <a:xfrm>
            <a:off x="2957018" y="4053199"/>
            <a:ext cx="287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b="1" dirty="0"/>
              <a:t>8</a:t>
            </a:r>
            <a:r>
              <a:rPr lang="en-US" sz="900" b="1" dirty="0"/>
              <a:t>.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638CCDA-2FCF-433D-AD59-FA1DB4FBD27B}"/>
              </a:ext>
            </a:extLst>
          </p:cNvPr>
          <p:cNvSpPr txBox="1"/>
          <p:nvPr/>
        </p:nvSpPr>
        <p:spPr>
          <a:xfrm>
            <a:off x="6410194" y="2409801"/>
            <a:ext cx="3637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b="1" dirty="0"/>
              <a:t>7</a:t>
            </a:r>
            <a:r>
              <a:rPr lang="en-US" sz="900" b="1" dirty="0"/>
              <a:t>.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0109C88-0A84-45A0-AED0-7543D570DC0D}"/>
              </a:ext>
            </a:extLst>
          </p:cNvPr>
          <p:cNvSpPr/>
          <p:nvPr/>
        </p:nvSpPr>
        <p:spPr>
          <a:xfrm>
            <a:off x="6741276" y="2414236"/>
            <a:ext cx="2052707" cy="224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0CDBE33-1E6C-486B-B4C0-38C6400F3B07}"/>
              </a:ext>
            </a:extLst>
          </p:cNvPr>
          <p:cNvSpPr/>
          <p:nvPr/>
        </p:nvSpPr>
        <p:spPr>
          <a:xfrm>
            <a:off x="6693741" y="2127198"/>
            <a:ext cx="787289" cy="224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F9FC273E-7892-49C8-B5BA-381066959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852" y="3629725"/>
            <a:ext cx="219106" cy="228632"/>
          </a:xfrm>
          <a:prstGeom prst="rect">
            <a:avLst/>
          </a:prstGeom>
        </p:spPr>
      </p:pic>
      <p:sp>
        <p:nvSpPr>
          <p:cNvPr id="128" name="Rectangle 127">
            <a:extLst>
              <a:ext uri="{FF2B5EF4-FFF2-40B4-BE49-F238E27FC236}">
                <a16:creationId xmlns:a16="http://schemas.microsoft.com/office/drawing/2014/main" id="{C3F344EF-0822-4E21-B1C9-2B76B0DF008B}"/>
              </a:ext>
            </a:extLst>
          </p:cNvPr>
          <p:cNvSpPr/>
          <p:nvPr/>
        </p:nvSpPr>
        <p:spPr>
          <a:xfrm>
            <a:off x="7336630" y="3893025"/>
            <a:ext cx="685692" cy="224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505A202-77DD-4824-A855-65BB716C1C59}"/>
              </a:ext>
            </a:extLst>
          </p:cNvPr>
          <p:cNvSpPr txBox="1"/>
          <p:nvPr/>
        </p:nvSpPr>
        <p:spPr>
          <a:xfrm>
            <a:off x="7072789" y="3893025"/>
            <a:ext cx="3637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b="1" dirty="0"/>
              <a:t>7</a:t>
            </a:r>
            <a:r>
              <a:rPr lang="en-US" sz="900" b="1" dirty="0"/>
              <a:t>.</a:t>
            </a:r>
          </a:p>
        </p:txBody>
      </p:sp>
      <p:sp>
        <p:nvSpPr>
          <p:cNvPr id="130" name="Title 1">
            <a:extLst>
              <a:ext uri="{FF2B5EF4-FFF2-40B4-BE49-F238E27FC236}">
                <a16:creationId xmlns:a16="http://schemas.microsoft.com/office/drawing/2014/main" id="{CDEB87F9-33A3-4B40-B5C7-B35CC8902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9" y="152400"/>
            <a:ext cx="8830733" cy="533400"/>
          </a:xfrm>
        </p:spPr>
        <p:txBody>
          <a:bodyPr/>
          <a:lstStyle/>
          <a:p>
            <a:r>
              <a:rPr lang="en-US" dirty="0"/>
              <a:t>Add Governing Load</a:t>
            </a:r>
          </a:p>
        </p:txBody>
      </p:sp>
    </p:spTree>
    <p:extLst>
      <p:ext uri="{BB962C8B-B14F-4D97-AF65-F5344CB8AC3E}">
        <p14:creationId xmlns:p14="http://schemas.microsoft.com/office/powerpoint/2010/main" val="9582986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Report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28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EBC10CCA-B94A-4577-97A7-FE856F8C6CB7}"/>
              </a:ext>
            </a:extLst>
          </p:cNvPr>
          <p:cNvSpPr/>
          <p:nvPr/>
        </p:nvSpPr>
        <p:spPr>
          <a:xfrm>
            <a:off x="551468" y="921564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Reports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Add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Designer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-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Results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83B56D-C80C-4F83-B79D-022FD7A49EA1}"/>
              </a:ext>
            </a:extLst>
          </p:cNvPr>
          <p:cNvSpPr>
            <a:spLocks/>
          </p:cNvSpPr>
          <p:nvPr/>
        </p:nvSpPr>
        <p:spPr>
          <a:xfrm>
            <a:off x="110971" y="91987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F80DDB-82A1-4725-BA05-577C85507BEE}"/>
              </a:ext>
            </a:extLst>
          </p:cNvPr>
          <p:cNvSpPr txBox="1"/>
          <p:nvPr/>
        </p:nvSpPr>
        <p:spPr>
          <a:xfrm>
            <a:off x="551468" y="2685998"/>
            <a:ext cx="4250421" cy="270967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>
            <a:defPPr>
              <a:defRPr lang="en-US"/>
            </a:defPPr>
            <a:lvl1pPr>
              <a:defRPr sz="1200" kern="0">
                <a:solidFill>
                  <a:sysClr val="windowText" lastClr="000000"/>
                </a:solidFill>
                <a:latin typeface="Calibr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just"/>
            <a:r>
              <a:rPr lang="en-US" dirty="0"/>
              <a:t>There are 4 templates of the reports: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Empty</a:t>
            </a:r>
            <a:r>
              <a:rPr lang="en-US" dirty="0"/>
              <a:t> –</a:t>
            </a:r>
            <a:r>
              <a:rPr lang="uk-UA" dirty="0"/>
              <a:t> </a:t>
            </a:r>
            <a:r>
              <a:rPr lang="en-US" dirty="0"/>
              <a:t>only first page and preface items are included;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Model Setup </a:t>
            </a:r>
            <a:r>
              <a:rPr lang="en-US" dirty="0"/>
              <a:t>– description of the model data (materials, properties, components, boundary conditions) is included;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Results</a:t>
            </a:r>
            <a:r>
              <a:rPr lang="en-US" dirty="0"/>
              <a:t> – for each load extreme displacement tables, stress and displacement plots are included. Predefined tables: sum of reaction forces, stresses/displacements summary tables. In addition all standards are included with a set of tables/plots created in the project;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Full</a:t>
            </a:r>
            <a:r>
              <a:rPr lang="en-US" dirty="0"/>
              <a:t> – Model Setup + Results + all tables/plots created in jobs.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C8C887-A91E-47E6-BB3A-A577AD281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836" y="869800"/>
            <a:ext cx="3118778" cy="166693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43E578D-3717-4ADF-972A-6F7673BF266D}"/>
              </a:ext>
            </a:extLst>
          </p:cNvPr>
          <p:cNvSpPr/>
          <p:nvPr/>
        </p:nvSpPr>
        <p:spPr>
          <a:xfrm>
            <a:off x="7053263" y="1943915"/>
            <a:ext cx="1331547" cy="1952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302A03-C14E-4810-BF8C-211CB0BDDFCD}"/>
              </a:ext>
            </a:extLst>
          </p:cNvPr>
          <p:cNvSpPr txBox="1"/>
          <p:nvPr/>
        </p:nvSpPr>
        <p:spPr>
          <a:xfrm>
            <a:off x="8371984" y="191742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6196174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17073B-5211-433D-B4BF-8B56AF2F4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954" y="790204"/>
            <a:ext cx="3439005" cy="5277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Governing Load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29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5A7D8F-4DE5-40AA-A550-4E77E87E0641}"/>
              </a:ext>
            </a:extLst>
          </p:cNvPr>
          <p:cNvSpPr/>
          <p:nvPr/>
        </p:nvSpPr>
        <p:spPr>
          <a:xfrm>
            <a:off x="3328973" y="2566008"/>
            <a:ext cx="2128675" cy="232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6220086-8B5A-4072-B29E-E143FB06E203}"/>
              </a:ext>
            </a:extLst>
          </p:cNvPr>
          <p:cNvSpPr txBox="1"/>
          <p:nvPr/>
        </p:nvSpPr>
        <p:spPr>
          <a:xfrm>
            <a:off x="3027287" y="2535964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2.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64AA83E-61EE-4D0B-8444-7115D56D7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92" y="3867811"/>
            <a:ext cx="3372321" cy="1771897"/>
          </a:xfrm>
          <a:prstGeom prst="rect">
            <a:avLst/>
          </a:prstGeom>
        </p:spPr>
      </p:pic>
      <p:sp>
        <p:nvSpPr>
          <p:cNvPr id="51" name="Rectangle 12">
            <a:extLst>
              <a:ext uri="{FF2B5EF4-FFF2-40B4-BE49-F238E27FC236}">
                <a16:creationId xmlns:a16="http://schemas.microsoft.com/office/drawing/2014/main" id="{29D5B640-E620-4A76-ACE8-398AF91BB06E}"/>
              </a:ext>
            </a:extLst>
          </p:cNvPr>
          <p:cNvSpPr/>
          <p:nvPr/>
        </p:nvSpPr>
        <p:spPr>
          <a:xfrm>
            <a:off x="559879" y="1339537"/>
            <a:ext cx="2467406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Governing Loads(LG1)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OK</a:t>
            </a:r>
          </a:p>
        </p:txBody>
      </p:sp>
      <p:sp>
        <p:nvSpPr>
          <p:cNvPr id="52" name="Rectangle 12">
            <a:extLst>
              <a:ext uri="{FF2B5EF4-FFF2-40B4-BE49-F238E27FC236}">
                <a16:creationId xmlns:a16="http://schemas.microsoft.com/office/drawing/2014/main" id="{FF2FD981-C33C-4D41-B051-D3DF91885AE8}"/>
              </a:ext>
            </a:extLst>
          </p:cNvPr>
          <p:cNvSpPr/>
          <p:nvPr/>
        </p:nvSpPr>
        <p:spPr>
          <a:xfrm>
            <a:off x="559879" y="1780772"/>
            <a:ext cx="2467406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Include Plot: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Yes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Show only welds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: Yes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53" name="Oval 10">
            <a:extLst>
              <a:ext uri="{FF2B5EF4-FFF2-40B4-BE49-F238E27FC236}">
                <a16:creationId xmlns:a16="http://schemas.microsoft.com/office/drawing/2014/main" id="{1C19AB9F-700C-49F0-BA0E-B184DB54EE5B}"/>
              </a:ext>
            </a:extLst>
          </p:cNvPr>
          <p:cNvSpPr>
            <a:spLocks/>
          </p:cNvSpPr>
          <p:nvPr/>
        </p:nvSpPr>
        <p:spPr>
          <a:xfrm>
            <a:off x="119382" y="1337851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54" name="Oval 10">
            <a:extLst>
              <a:ext uri="{FF2B5EF4-FFF2-40B4-BE49-F238E27FC236}">
                <a16:creationId xmlns:a16="http://schemas.microsoft.com/office/drawing/2014/main" id="{3EF4E847-0B40-46F2-90DC-D18DCCCF18AD}"/>
              </a:ext>
            </a:extLst>
          </p:cNvPr>
          <p:cNvSpPr>
            <a:spLocks/>
          </p:cNvSpPr>
          <p:nvPr/>
        </p:nvSpPr>
        <p:spPr>
          <a:xfrm>
            <a:off x="119382" y="177908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AE87F4D-6E9E-4034-8DCA-6066F03A9280}"/>
              </a:ext>
            </a:extLst>
          </p:cNvPr>
          <p:cNvSpPr txBox="1"/>
          <p:nvPr/>
        </p:nvSpPr>
        <p:spPr>
          <a:xfrm>
            <a:off x="555971" y="2486695"/>
            <a:ext cx="247131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Add Governing Load for ‘1..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Load Group 1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’ also possible for DNV OS-C101 and DNV OS-C201 standards.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12">
            <a:extLst>
              <a:ext uri="{FF2B5EF4-FFF2-40B4-BE49-F238E27FC236}">
                <a16:creationId xmlns:a16="http://schemas.microsoft.com/office/drawing/2014/main" id="{389A64B4-E439-4AAF-B848-1D299C290F51}"/>
              </a:ext>
            </a:extLst>
          </p:cNvPr>
          <p:cNvSpPr/>
          <p:nvPr/>
        </p:nvSpPr>
        <p:spPr>
          <a:xfrm>
            <a:off x="561873" y="890615"/>
            <a:ext cx="2465412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Post Processing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Governing Loads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Import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439DEFD-5CB0-4EF2-9AC7-74A985D9EBD1}"/>
              </a:ext>
            </a:extLst>
          </p:cNvPr>
          <p:cNvSpPr>
            <a:spLocks/>
          </p:cNvSpPr>
          <p:nvPr/>
        </p:nvSpPr>
        <p:spPr>
          <a:xfrm>
            <a:off x="121376" y="88892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C455283-C977-420C-B704-759370200D9E}"/>
              </a:ext>
            </a:extLst>
          </p:cNvPr>
          <p:cNvSpPr/>
          <p:nvPr/>
        </p:nvSpPr>
        <p:spPr>
          <a:xfrm>
            <a:off x="1370049" y="5257465"/>
            <a:ext cx="2011325" cy="232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33E7991-3ED5-435E-8E25-65445FC4508B}"/>
              </a:ext>
            </a:extLst>
          </p:cNvPr>
          <p:cNvSpPr/>
          <p:nvPr/>
        </p:nvSpPr>
        <p:spPr>
          <a:xfrm>
            <a:off x="1333499" y="4394492"/>
            <a:ext cx="685801" cy="6773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7222E76-8E74-4A26-9013-F6A1BA54E1FF}"/>
              </a:ext>
            </a:extLst>
          </p:cNvPr>
          <p:cNvSpPr/>
          <p:nvPr/>
        </p:nvSpPr>
        <p:spPr>
          <a:xfrm>
            <a:off x="2450621" y="4174484"/>
            <a:ext cx="1015390" cy="232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E3BAE1-F1AD-40D9-A555-164F6F57A7B6}"/>
              </a:ext>
            </a:extLst>
          </p:cNvPr>
          <p:cNvSpPr txBox="1"/>
          <p:nvPr/>
        </p:nvSpPr>
        <p:spPr>
          <a:xfrm>
            <a:off x="2479310" y="3855146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B1B8BC6-CC3B-40C4-937E-7D6FBB1187A2}"/>
              </a:ext>
            </a:extLst>
          </p:cNvPr>
          <p:cNvSpPr txBox="1"/>
          <p:nvPr/>
        </p:nvSpPr>
        <p:spPr>
          <a:xfrm>
            <a:off x="1137293" y="4185928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FAEE33-CCC6-45F9-9A54-46EA33F49069}"/>
              </a:ext>
            </a:extLst>
          </p:cNvPr>
          <p:cNvSpPr txBox="1"/>
          <p:nvPr/>
        </p:nvSpPr>
        <p:spPr>
          <a:xfrm>
            <a:off x="1138380" y="5251579"/>
            <a:ext cx="301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1.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68675838-A778-4C0F-B722-546F24CC6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953" y="2430595"/>
            <a:ext cx="2458046" cy="3372321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15E77A3F-B417-45DC-90A8-54603272C693}"/>
              </a:ext>
            </a:extLst>
          </p:cNvPr>
          <p:cNvSpPr/>
          <p:nvPr/>
        </p:nvSpPr>
        <p:spPr>
          <a:xfrm>
            <a:off x="7658570" y="4989187"/>
            <a:ext cx="1485430" cy="177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86708BA-FF03-4160-AA74-2F45E996E090}"/>
              </a:ext>
            </a:extLst>
          </p:cNvPr>
          <p:cNvSpPr/>
          <p:nvPr/>
        </p:nvSpPr>
        <p:spPr>
          <a:xfrm>
            <a:off x="7658570" y="5314889"/>
            <a:ext cx="1485430" cy="177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DB6077F-6FCC-4A06-B3DF-EF3D2FD7CA34}"/>
              </a:ext>
            </a:extLst>
          </p:cNvPr>
          <p:cNvSpPr txBox="1"/>
          <p:nvPr/>
        </p:nvSpPr>
        <p:spPr>
          <a:xfrm>
            <a:off x="7396282" y="4773532"/>
            <a:ext cx="301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3.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D437EED-FA40-4A1A-B09C-7943ADC7BFE4}"/>
              </a:ext>
            </a:extLst>
          </p:cNvPr>
          <p:cNvSpPr/>
          <p:nvPr/>
        </p:nvSpPr>
        <p:spPr>
          <a:xfrm>
            <a:off x="5112682" y="5760890"/>
            <a:ext cx="731521" cy="232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DE5E9EA-8363-4565-98D5-D4C559FBB213}"/>
              </a:ext>
            </a:extLst>
          </p:cNvPr>
          <p:cNvSpPr txBox="1"/>
          <p:nvPr/>
        </p:nvSpPr>
        <p:spPr>
          <a:xfrm>
            <a:off x="4816089" y="5765652"/>
            <a:ext cx="3640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128015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AFD4FC-38C3-49FB-B118-FB3C1A0BC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77" y="1824301"/>
            <a:ext cx="7453223" cy="4711964"/>
          </a:xfrm>
          <a:prstGeom prst="rect">
            <a:avLst/>
          </a:prstGeom>
        </p:spPr>
      </p:pic>
      <p:sp>
        <p:nvSpPr>
          <p:cNvPr id="34" name="Title 2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en-US" sz="3200" dirty="0"/>
              <a:t>Open Project</a:t>
            </a:r>
            <a:endParaRPr lang="en-US" sz="3200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3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5" name="Footer Placeholder 2"/>
          <p:cNvSpPr txBox="1">
            <a:spLocks/>
          </p:cNvSpPr>
          <p:nvPr/>
        </p:nvSpPr>
        <p:spPr>
          <a:xfrm>
            <a:off x="7315075" y="6536265"/>
            <a:ext cx="1479678" cy="232448"/>
          </a:xfrm>
          <a:prstGeom prst="rect">
            <a:avLst/>
          </a:prstGeom>
        </p:spPr>
        <p:txBody>
          <a:bodyPr vert="horz" anchor="ctr"/>
          <a:lstStyle>
            <a:defPPr>
              <a:defRPr lang="uk-UA"/>
            </a:defPPr>
            <a:lvl1pPr marL="0" algn="r" defTabSz="914400" rtl="0" eaLnBrk="1" latinLnBrk="0" hangingPunct="1">
              <a:defRPr kumimoji="0" sz="12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0" name="Oval 39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41" name="Oval 10"/>
          <p:cNvSpPr>
            <a:spLocks/>
          </p:cNvSpPr>
          <p:nvPr/>
        </p:nvSpPr>
        <p:spPr>
          <a:xfrm>
            <a:off x="91440" y="1362456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30352" y="868680"/>
            <a:ext cx="2743200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Launch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SDC Verifier </a:t>
            </a:r>
          </a:p>
        </p:txBody>
      </p:sp>
      <p:sp>
        <p:nvSpPr>
          <p:cNvPr id="33" name="Rectangle 12"/>
          <p:cNvSpPr/>
          <p:nvPr/>
        </p:nvSpPr>
        <p:spPr>
          <a:xfrm>
            <a:off x="530352" y="1372187"/>
            <a:ext cx="2743200" cy="374904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Open the project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 Strength </a:t>
            </a:r>
            <a:r>
              <a:rPr lang="en-US" sz="1200" b="1" kern="0" dirty="0" err="1">
                <a:solidFill>
                  <a:sysClr val="windowText" lastClr="000000"/>
                </a:solidFill>
                <a:latin typeface="Calibri"/>
              </a:rPr>
              <a:t>check_example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EAA9EFE-A4EE-4A1C-94CC-F9A9611D3981}"/>
              </a:ext>
            </a:extLst>
          </p:cNvPr>
          <p:cNvSpPr/>
          <p:nvPr/>
        </p:nvSpPr>
        <p:spPr>
          <a:xfrm>
            <a:off x="3326982" y="3429000"/>
            <a:ext cx="1607327" cy="20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90FBFAC-E7BA-4CE7-858D-F87D1BEC840A}"/>
              </a:ext>
            </a:extLst>
          </p:cNvPr>
          <p:cNvSpPr txBox="1"/>
          <p:nvPr/>
        </p:nvSpPr>
        <p:spPr>
          <a:xfrm>
            <a:off x="3132288" y="3429000"/>
            <a:ext cx="2825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8953B1-EC8D-4292-AF5F-0365B9FA4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718" y="936556"/>
            <a:ext cx="231312" cy="23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895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First Page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30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561873" y="890615"/>
            <a:ext cx="2743200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Right click on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First Page =&gt;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Edit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1" name="Rectangle 12"/>
          <p:cNvSpPr/>
          <p:nvPr/>
        </p:nvSpPr>
        <p:spPr>
          <a:xfrm>
            <a:off x="561873" y="1371056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Fill in information about project.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2" name="Oval 11"/>
          <p:cNvSpPr>
            <a:spLocks/>
          </p:cNvSpPr>
          <p:nvPr/>
        </p:nvSpPr>
        <p:spPr>
          <a:xfrm>
            <a:off x="121376" y="888929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1</a:t>
            </a:r>
          </a:p>
        </p:txBody>
      </p:sp>
      <p:sp>
        <p:nvSpPr>
          <p:cNvPr id="13" name="Oval 10"/>
          <p:cNvSpPr>
            <a:spLocks/>
          </p:cNvSpPr>
          <p:nvPr/>
        </p:nvSpPr>
        <p:spPr>
          <a:xfrm>
            <a:off x="121376" y="136937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2</a:t>
            </a:r>
          </a:p>
        </p:txBody>
      </p:sp>
      <p:sp>
        <p:nvSpPr>
          <p:cNvPr id="14" name="Rectangle 12"/>
          <p:cNvSpPr/>
          <p:nvPr/>
        </p:nvSpPr>
        <p:spPr>
          <a:xfrm>
            <a:off x="555971" y="1847678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Image </a:t>
            </a:r>
            <a:r>
              <a:rPr lang="en-US" sz="1200" b="1" i="1" kern="0" dirty="0">
                <a:solidFill>
                  <a:sysClr val="windowText" lastClr="000000"/>
                </a:solidFill>
                <a:latin typeface="Calibri"/>
              </a:rPr>
              <a:t>From View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and pick.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" name="Oval 10"/>
          <p:cNvSpPr>
            <a:spLocks/>
          </p:cNvSpPr>
          <p:nvPr/>
        </p:nvSpPr>
        <p:spPr>
          <a:xfrm>
            <a:off x="121376" y="184683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3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6" name="Rectangle 12"/>
          <p:cNvSpPr/>
          <p:nvPr/>
        </p:nvSpPr>
        <p:spPr>
          <a:xfrm>
            <a:off x="561873" y="2324300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OK</a:t>
            </a:r>
            <a:r>
              <a:rPr lang="uk-UA" sz="1200" i="1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7" name="Oval 10"/>
          <p:cNvSpPr>
            <a:spLocks/>
          </p:cNvSpPr>
          <p:nvPr/>
        </p:nvSpPr>
        <p:spPr>
          <a:xfrm>
            <a:off x="121376" y="232261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4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Rectangle 12"/>
          <p:cNvSpPr/>
          <p:nvPr/>
        </p:nvSpPr>
        <p:spPr>
          <a:xfrm>
            <a:off x="561873" y="2798024"/>
            <a:ext cx="274320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button        to generate report.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Oval 10"/>
          <p:cNvSpPr>
            <a:spLocks/>
          </p:cNvSpPr>
          <p:nvPr/>
        </p:nvSpPr>
        <p:spPr>
          <a:xfrm>
            <a:off x="121376" y="279633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200" kern="0" dirty="0">
                <a:solidFill>
                  <a:sysClr val="windowText" lastClr="000000"/>
                </a:solidFill>
                <a:latin typeface="Calibri"/>
              </a:rPr>
              <a:t>5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A8B540E-1D56-4816-95D1-DD4F19645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36" y="2856941"/>
            <a:ext cx="256139" cy="2561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01ED41A-1737-4677-8B8C-CB4CF14D6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604" y="948342"/>
            <a:ext cx="5018028" cy="328021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60879C2-0089-45E4-A611-0B57944E92F8}"/>
              </a:ext>
            </a:extLst>
          </p:cNvPr>
          <p:cNvSpPr/>
          <p:nvPr/>
        </p:nvSpPr>
        <p:spPr>
          <a:xfrm>
            <a:off x="6511926" y="3758759"/>
            <a:ext cx="2122488" cy="176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5DEBE5-927A-4BA1-8E3A-E8E9815DF9E2}"/>
              </a:ext>
            </a:extLst>
          </p:cNvPr>
          <p:cNvSpPr txBox="1"/>
          <p:nvPr/>
        </p:nvSpPr>
        <p:spPr>
          <a:xfrm>
            <a:off x="6309023" y="3731449"/>
            <a:ext cx="3260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8D84D5F-920D-4302-A5E4-B03F406FD555}"/>
              </a:ext>
            </a:extLst>
          </p:cNvPr>
          <p:cNvSpPr/>
          <p:nvPr/>
        </p:nvSpPr>
        <p:spPr>
          <a:xfrm>
            <a:off x="7794624" y="4000500"/>
            <a:ext cx="549275" cy="1970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7D930B-923A-4A8E-9DC4-1A37E83945F3}"/>
              </a:ext>
            </a:extLst>
          </p:cNvPr>
          <p:cNvSpPr txBox="1"/>
          <p:nvPr/>
        </p:nvSpPr>
        <p:spPr>
          <a:xfrm>
            <a:off x="7599607" y="3983591"/>
            <a:ext cx="3260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716ABBC-3306-4671-85F7-65C963155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56" y="3385216"/>
            <a:ext cx="3210373" cy="3067478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DD02C06-52A4-43DF-8956-FC41C421C483}"/>
              </a:ext>
            </a:extLst>
          </p:cNvPr>
          <p:cNvSpPr/>
          <p:nvPr/>
        </p:nvSpPr>
        <p:spPr>
          <a:xfrm>
            <a:off x="1240633" y="5489970"/>
            <a:ext cx="2152650" cy="230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05500D-C1D6-42E7-928A-AB4549A4767E}"/>
              </a:ext>
            </a:extLst>
          </p:cNvPr>
          <p:cNvSpPr/>
          <p:nvPr/>
        </p:nvSpPr>
        <p:spPr>
          <a:xfrm>
            <a:off x="2049697" y="3955791"/>
            <a:ext cx="312503" cy="3090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A8C67F-7E20-4F3D-B0A2-5E8DA9C98529}"/>
              </a:ext>
            </a:extLst>
          </p:cNvPr>
          <p:cNvSpPr txBox="1"/>
          <p:nvPr/>
        </p:nvSpPr>
        <p:spPr>
          <a:xfrm>
            <a:off x="1841188" y="3872220"/>
            <a:ext cx="3750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217188-734F-4A6C-9FF4-668316DF4B34}"/>
              </a:ext>
            </a:extLst>
          </p:cNvPr>
          <p:cNvSpPr txBox="1"/>
          <p:nvPr/>
        </p:nvSpPr>
        <p:spPr>
          <a:xfrm>
            <a:off x="3401588" y="5489971"/>
            <a:ext cx="308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0390830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- Results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31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E8C0DC-2AB3-4839-866F-B66FE85DF3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2" t="6945" r="7008" b="26487"/>
          <a:stretch/>
        </p:blipFill>
        <p:spPr>
          <a:xfrm>
            <a:off x="112947" y="1434314"/>
            <a:ext cx="2861465" cy="31639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AB7B4D-EE75-437A-AD6B-39B25F103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15" y="4588328"/>
            <a:ext cx="2682663" cy="118352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77650" y="1394290"/>
            <a:ext cx="2831596" cy="4384516"/>
            <a:chOff x="3059554" y="1425781"/>
            <a:chExt cx="2831596" cy="438451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A680A9-A87A-4F8A-8572-E05C1A53E1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26" t="6139" r="6795" b="26172"/>
            <a:stretch/>
          </p:blipFill>
          <p:spPr>
            <a:xfrm>
              <a:off x="3059554" y="1425781"/>
              <a:ext cx="2831596" cy="316390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2928C44-B7AD-4221-8792-2605C6666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2388" y="4626770"/>
              <a:ext cx="2644150" cy="1183527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ECB1FA0-832A-4E0B-B63C-DD8E9E9178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4980" y="1349590"/>
            <a:ext cx="3003552" cy="32513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6D9DCD-C47E-4396-B919-1028CE5A5D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6399" y="4553762"/>
            <a:ext cx="2738686" cy="12783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4997D4-C052-46C6-A464-DC2301F7087E}"/>
              </a:ext>
            </a:extLst>
          </p:cNvPr>
          <p:cNvSpPr txBox="1"/>
          <p:nvPr/>
        </p:nvSpPr>
        <p:spPr>
          <a:xfrm>
            <a:off x="1157856" y="1017187"/>
            <a:ext cx="880162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Eurocode3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9C6192-3FB1-4B5A-833E-1190D110BD9C}"/>
              </a:ext>
            </a:extLst>
          </p:cNvPr>
          <p:cNvSpPr txBox="1"/>
          <p:nvPr/>
        </p:nvSpPr>
        <p:spPr>
          <a:xfrm>
            <a:off x="4131180" y="1021147"/>
            <a:ext cx="1057608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DNV OS-C101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2B6680-4FEE-4811-AB13-81451E301AAE}"/>
              </a:ext>
            </a:extLst>
          </p:cNvPr>
          <p:cNvSpPr txBox="1"/>
          <p:nvPr/>
        </p:nvSpPr>
        <p:spPr>
          <a:xfrm>
            <a:off x="6993009" y="1027457"/>
            <a:ext cx="1085465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DNV OS-C201</a:t>
            </a:r>
          </a:p>
        </p:txBody>
      </p:sp>
    </p:spTree>
    <p:extLst>
      <p:ext uri="{BB962C8B-B14F-4D97-AF65-F5344CB8AC3E}">
        <p14:creationId xmlns:p14="http://schemas.microsoft.com/office/powerpoint/2010/main" val="654071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F53478-A789-42F0-B614-4CCACC005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398" y="1888201"/>
            <a:ext cx="3057952" cy="2600688"/>
          </a:xfrm>
          <a:prstGeom prst="rect">
            <a:avLst/>
          </a:prstGeom>
        </p:spPr>
      </p:pic>
      <p:sp>
        <p:nvSpPr>
          <p:cNvPr id="34" name="Title 2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en-US" sz="3200" dirty="0"/>
              <a:t>Run Analysis</a:t>
            </a:r>
            <a:endParaRPr lang="en-US" sz="3200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5" name="Footer Placeholder 2"/>
          <p:cNvSpPr txBox="1">
            <a:spLocks/>
          </p:cNvSpPr>
          <p:nvPr/>
        </p:nvSpPr>
        <p:spPr>
          <a:xfrm>
            <a:off x="7315075" y="6536265"/>
            <a:ext cx="1479678" cy="232448"/>
          </a:xfrm>
          <a:prstGeom prst="rect">
            <a:avLst/>
          </a:prstGeom>
        </p:spPr>
        <p:txBody>
          <a:bodyPr vert="horz" anchor="ctr"/>
          <a:lstStyle>
            <a:defPPr>
              <a:defRPr lang="uk-UA"/>
            </a:defPPr>
            <a:lvl1pPr marL="0" algn="r" defTabSz="914400" rtl="0" eaLnBrk="1" latinLnBrk="0" hangingPunct="1">
              <a:defRPr kumimoji="0" sz="12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6" name="Slide Number Placeholder 3"/>
          <p:cNvSpPr txBox="1">
            <a:spLocks/>
          </p:cNvSpPr>
          <p:nvPr/>
        </p:nvSpPr>
        <p:spPr>
          <a:xfrm>
            <a:off x="357341" y="6546831"/>
            <a:ext cx="631271" cy="211316"/>
          </a:xfrm>
          <a:prstGeom prst="rect">
            <a:avLst/>
          </a:prstGeom>
          <a:noFill/>
        </p:spPr>
        <p:txBody>
          <a:bodyPr vert="horz" anchor="ctr"/>
          <a:lstStyle>
            <a:defPPr>
              <a:defRPr lang="uk-UA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4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0" name="Rectangle 12"/>
          <p:cNvSpPr/>
          <p:nvPr/>
        </p:nvSpPr>
        <p:spPr>
          <a:xfrm>
            <a:off x="531937" y="868680"/>
            <a:ext cx="2569464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       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Analyze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from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Job1 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context menu</a:t>
            </a:r>
            <a:endParaRPr lang="en-US" sz="1200" b="1" i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Oval 23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968" y="896197"/>
            <a:ext cx="142895" cy="142895"/>
          </a:xfrm>
          <a:prstGeom prst="rect">
            <a:avLst/>
          </a:prstGeom>
          <a:effectLst/>
        </p:spPr>
      </p:pic>
      <p:sp>
        <p:nvSpPr>
          <p:cNvPr id="29" name="Rectangle 28"/>
          <p:cNvSpPr/>
          <p:nvPr/>
        </p:nvSpPr>
        <p:spPr>
          <a:xfrm>
            <a:off x="3799365" y="3725158"/>
            <a:ext cx="2187297" cy="2308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986662" y="3721211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44912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7341" y="6546831"/>
            <a:ext cx="631271" cy="211316"/>
          </a:xfrm>
        </p:spPr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4" name="Title 26"/>
          <p:cNvSpPr>
            <a:spLocks noGrp="1"/>
          </p:cNvSpPr>
          <p:nvPr>
            <p:ph type="title"/>
          </p:nvPr>
        </p:nvSpPr>
        <p:spPr>
          <a:xfrm>
            <a:off x="177799" y="152400"/>
            <a:ext cx="8830733" cy="5334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sz="3200" dirty="0"/>
              <a:t>Weld Finder – General overview</a:t>
            </a:r>
            <a:endParaRPr lang="en-US" sz="3200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Footer Placeholder 2"/>
          <p:cNvSpPr txBox="1">
            <a:spLocks/>
          </p:cNvSpPr>
          <p:nvPr/>
        </p:nvSpPr>
        <p:spPr>
          <a:xfrm>
            <a:off x="7315075" y="6536265"/>
            <a:ext cx="1479678" cy="232448"/>
          </a:xfrm>
          <a:prstGeom prst="rect">
            <a:avLst/>
          </a:prstGeom>
        </p:spPr>
        <p:txBody>
          <a:bodyPr vert="horz" anchor="ctr"/>
          <a:lstStyle>
            <a:defPPr>
              <a:defRPr lang="uk-UA"/>
            </a:defPPr>
            <a:lvl1pPr marL="0" algn="r" defTabSz="914400" rtl="0" eaLnBrk="1" latinLnBrk="0" hangingPunct="1">
              <a:defRPr kumimoji="0" sz="12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179460-78F0-416D-9E32-BF3FCBECE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193" y="1748812"/>
            <a:ext cx="5015593" cy="3484114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5F928D31-6DF4-42AE-BE71-CCED7161F118}"/>
              </a:ext>
            </a:extLst>
          </p:cNvPr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8450376-D768-4DBC-BB7B-4D8F5B8FF07C}"/>
              </a:ext>
            </a:extLst>
          </p:cNvPr>
          <p:cNvSpPr/>
          <p:nvPr/>
        </p:nvSpPr>
        <p:spPr>
          <a:xfrm>
            <a:off x="530352" y="868680"/>
            <a:ext cx="2743200" cy="3657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Execute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Recognition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=&gt;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Weld Finder =&gt; Edit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AA8F529-9D1D-4B35-A328-FF5B7FBB9A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0559" y="844498"/>
            <a:ext cx="1698318" cy="899110"/>
          </a:xfrm>
          <a:prstGeom prst="rect">
            <a:avLst/>
          </a:prstGeom>
        </p:spPr>
      </p:pic>
      <p:sp>
        <p:nvSpPr>
          <p:cNvPr id="36" name="Rectangle 12">
            <a:extLst>
              <a:ext uri="{FF2B5EF4-FFF2-40B4-BE49-F238E27FC236}">
                <a16:creationId xmlns:a16="http://schemas.microsoft.com/office/drawing/2014/main" id="{6CCEEFB1-9B86-457A-9942-950C736260F7}"/>
              </a:ext>
            </a:extLst>
          </p:cNvPr>
          <p:cNvSpPr/>
          <p:nvPr/>
        </p:nvSpPr>
        <p:spPr>
          <a:xfrm>
            <a:off x="516498" y="3326592"/>
            <a:ext cx="274320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Move Welds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 Order is important when the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same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element belongs to 2 welds.</a:t>
            </a:r>
          </a:p>
        </p:txBody>
      </p:sp>
      <p:sp>
        <p:nvSpPr>
          <p:cNvPr id="41" name="Rectangle 12">
            <a:extLst>
              <a:ext uri="{FF2B5EF4-FFF2-40B4-BE49-F238E27FC236}">
                <a16:creationId xmlns:a16="http://schemas.microsoft.com/office/drawing/2014/main" id="{6FEC3F7D-D250-4F47-8CD4-6B433725656D}"/>
              </a:ext>
            </a:extLst>
          </p:cNvPr>
          <p:cNvSpPr/>
          <p:nvPr/>
        </p:nvSpPr>
        <p:spPr>
          <a:xfrm>
            <a:off x="516498" y="2592746"/>
            <a:ext cx="274320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Add, Edit, Combine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, Split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and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Remove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Weld(s).</a:t>
            </a:r>
          </a:p>
        </p:txBody>
      </p:sp>
      <p:sp>
        <p:nvSpPr>
          <p:cNvPr id="45" name="Rectangle 12">
            <a:extLst>
              <a:ext uri="{FF2B5EF4-FFF2-40B4-BE49-F238E27FC236}">
                <a16:creationId xmlns:a16="http://schemas.microsoft.com/office/drawing/2014/main" id="{A2521E59-3F62-4E0F-A164-388F0FDD6A61}"/>
              </a:ext>
            </a:extLst>
          </p:cNvPr>
          <p:cNvSpPr/>
          <p:nvPr/>
        </p:nvSpPr>
        <p:spPr>
          <a:xfrm>
            <a:off x="530352" y="4060438"/>
            <a:ext cx="274320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Preview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selected weld(s).</a:t>
            </a:r>
          </a:p>
        </p:txBody>
      </p:sp>
      <p:sp>
        <p:nvSpPr>
          <p:cNvPr id="46" name="Rectangle 12">
            <a:extLst>
              <a:ext uri="{FF2B5EF4-FFF2-40B4-BE49-F238E27FC236}">
                <a16:creationId xmlns:a16="http://schemas.microsoft.com/office/drawing/2014/main" id="{DE9DD4E9-468E-4DD7-BC9D-3A9679256A65}"/>
              </a:ext>
            </a:extLst>
          </p:cNvPr>
          <p:cNvSpPr/>
          <p:nvPr/>
        </p:nvSpPr>
        <p:spPr>
          <a:xfrm>
            <a:off x="530352" y="4794284"/>
            <a:ext cx="274320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Plot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of selected weld(s) in colors and with labels of IDs (drop-down menu).</a:t>
            </a:r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id="{3C5A754D-017C-47FE-AF5A-8640323DFFC4}"/>
              </a:ext>
            </a:extLst>
          </p:cNvPr>
          <p:cNvSpPr/>
          <p:nvPr/>
        </p:nvSpPr>
        <p:spPr>
          <a:xfrm>
            <a:off x="516498" y="1856654"/>
            <a:ext cx="274320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Navigate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option in order to find weld by ID.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5847900-C16C-4197-8E14-2929F9AE4DF9}"/>
              </a:ext>
            </a:extLst>
          </p:cNvPr>
          <p:cNvCxnSpPr>
            <a:cxnSpLocks/>
            <a:stCxn id="46" idx="3"/>
            <a:endCxn id="56" idx="1"/>
          </p:cNvCxnSpPr>
          <p:nvPr/>
        </p:nvCxnSpPr>
        <p:spPr>
          <a:xfrm flipV="1">
            <a:off x="3273552" y="4743890"/>
            <a:ext cx="5539454" cy="237846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255F445-A409-4358-A00E-A977D642B772}"/>
              </a:ext>
            </a:extLst>
          </p:cNvPr>
          <p:cNvCxnSpPr>
            <a:cxnSpLocks/>
            <a:stCxn id="45" idx="3"/>
            <a:endCxn id="57" idx="1"/>
          </p:cNvCxnSpPr>
          <p:nvPr/>
        </p:nvCxnSpPr>
        <p:spPr>
          <a:xfrm>
            <a:off x="3273552" y="4247890"/>
            <a:ext cx="5539454" cy="258974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B6E30FA-B0B3-4D89-A9E5-2A408F81D24C}"/>
              </a:ext>
            </a:extLst>
          </p:cNvPr>
          <p:cNvCxnSpPr>
            <a:cxnSpLocks/>
            <a:stCxn id="36" idx="3"/>
            <a:endCxn id="55" idx="1"/>
          </p:cNvCxnSpPr>
          <p:nvPr/>
        </p:nvCxnSpPr>
        <p:spPr>
          <a:xfrm>
            <a:off x="3259698" y="3514044"/>
            <a:ext cx="5556486" cy="338008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EC6E8CB-2700-47D3-B94D-2AAC0682ADD1}"/>
              </a:ext>
            </a:extLst>
          </p:cNvPr>
          <p:cNvCxnSpPr>
            <a:cxnSpLocks/>
            <a:stCxn id="47" idx="3"/>
            <a:endCxn id="59" idx="1"/>
          </p:cNvCxnSpPr>
          <p:nvPr/>
        </p:nvCxnSpPr>
        <p:spPr>
          <a:xfrm>
            <a:off x="3259698" y="2044106"/>
            <a:ext cx="4153928" cy="239599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C9D76D6-28E9-4698-BCE3-3EEA680DA6F4}"/>
              </a:ext>
            </a:extLst>
          </p:cNvPr>
          <p:cNvCxnSpPr>
            <a:cxnSpLocks/>
            <a:stCxn id="41" idx="3"/>
            <a:endCxn id="58" idx="1"/>
          </p:cNvCxnSpPr>
          <p:nvPr/>
        </p:nvCxnSpPr>
        <p:spPr>
          <a:xfrm>
            <a:off x="3259698" y="2780198"/>
            <a:ext cx="5556486" cy="39426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EB7D7EA7-8EA2-43ED-AC69-BBB8A1C13D06}"/>
              </a:ext>
            </a:extLst>
          </p:cNvPr>
          <p:cNvSpPr/>
          <p:nvPr/>
        </p:nvSpPr>
        <p:spPr>
          <a:xfrm>
            <a:off x="8816184" y="3705037"/>
            <a:ext cx="134935" cy="2940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10384FD-2C61-4C4A-B8C6-7D3BA65402A2}"/>
              </a:ext>
            </a:extLst>
          </p:cNvPr>
          <p:cNvSpPr/>
          <p:nvPr/>
        </p:nvSpPr>
        <p:spPr>
          <a:xfrm>
            <a:off x="8813006" y="4671262"/>
            <a:ext cx="138113" cy="1452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6029CF0-4F5E-46A7-B660-A2C6557F6DBB}"/>
              </a:ext>
            </a:extLst>
          </p:cNvPr>
          <p:cNvSpPr/>
          <p:nvPr/>
        </p:nvSpPr>
        <p:spPr>
          <a:xfrm>
            <a:off x="8813006" y="4357753"/>
            <a:ext cx="138112" cy="298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5813365-95D5-447C-8BBE-089D8CB338AF}"/>
              </a:ext>
            </a:extLst>
          </p:cNvPr>
          <p:cNvSpPr/>
          <p:nvPr/>
        </p:nvSpPr>
        <p:spPr>
          <a:xfrm>
            <a:off x="8816184" y="2357885"/>
            <a:ext cx="134935" cy="9234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120E02D-EE6A-4922-8BAF-131ECB976558}"/>
              </a:ext>
            </a:extLst>
          </p:cNvPr>
          <p:cNvSpPr/>
          <p:nvPr/>
        </p:nvSpPr>
        <p:spPr>
          <a:xfrm>
            <a:off x="7413626" y="2218617"/>
            <a:ext cx="1399380" cy="130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8359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exception rule for recognition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6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1CDA5A-A389-431F-B3D5-F965449D1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992" y="2425862"/>
            <a:ext cx="5663498" cy="3907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131" y="3311896"/>
            <a:ext cx="3957783" cy="25892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5A1DDE-0AEA-481A-95B1-61E612489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86" y="830862"/>
            <a:ext cx="5174946" cy="2449511"/>
          </a:xfrm>
          <a:prstGeom prst="rect">
            <a:avLst/>
          </a:prstGeom>
        </p:spPr>
      </p:pic>
      <p:sp>
        <p:nvSpPr>
          <p:cNvPr id="9" name="Rectangle 12"/>
          <p:cNvSpPr/>
          <p:nvPr/>
        </p:nvSpPr>
        <p:spPr>
          <a:xfrm>
            <a:off x="529363" y="868680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Settings</a:t>
            </a:r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1" name="Rectangle 12"/>
          <p:cNvSpPr/>
          <p:nvPr/>
        </p:nvSpPr>
        <p:spPr>
          <a:xfrm>
            <a:off x="529363" y="1362456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Edit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for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Not weld properties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2" name="Rectangle 12"/>
          <p:cNvSpPr/>
          <p:nvPr/>
        </p:nvSpPr>
        <p:spPr>
          <a:xfrm>
            <a:off x="529363" y="1856232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property ID4.</a:t>
            </a:r>
          </a:p>
        </p:txBody>
      </p:sp>
      <p:sp>
        <p:nvSpPr>
          <p:cNvPr id="13" name="Oval 10"/>
          <p:cNvSpPr>
            <a:spLocks/>
          </p:cNvSpPr>
          <p:nvPr/>
        </p:nvSpPr>
        <p:spPr>
          <a:xfrm>
            <a:off x="89994" y="13660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4" name="Oval 13"/>
          <p:cNvSpPr>
            <a:spLocks/>
          </p:cNvSpPr>
          <p:nvPr/>
        </p:nvSpPr>
        <p:spPr>
          <a:xfrm>
            <a:off x="89994" y="1853452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5" name="Rectangle 12"/>
          <p:cNvSpPr/>
          <p:nvPr/>
        </p:nvSpPr>
        <p:spPr>
          <a:xfrm>
            <a:off x="523782" y="2350008"/>
            <a:ext cx="2365863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Select 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property ID5.</a:t>
            </a:r>
          </a:p>
        </p:txBody>
      </p:sp>
      <p:sp>
        <p:nvSpPr>
          <p:cNvPr id="16" name="Oval 15"/>
          <p:cNvSpPr>
            <a:spLocks/>
          </p:cNvSpPr>
          <p:nvPr/>
        </p:nvSpPr>
        <p:spPr>
          <a:xfrm>
            <a:off x="91440" y="2350008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17" name="Rectangle 12"/>
          <p:cNvSpPr/>
          <p:nvPr/>
        </p:nvSpPr>
        <p:spPr>
          <a:xfrm>
            <a:off x="523781" y="2843188"/>
            <a:ext cx="2365863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Add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8" name="Oval 10"/>
          <p:cNvSpPr>
            <a:spLocks/>
          </p:cNvSpPr>
          <p:nvPr/>
        </p:nvSpPr>
        <p:spPr>
          <a:xfrm>
            <a:off x="91440" y="284378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FA2981-D72A-40D6-83A2-01CC2BCD844E}"/>
              </a:ext>
            </a:extLst>
          </p:cNvPr>
          <p:cNvSpPr txBox="1"/>
          <p:nvPr/>
        </p:nvSpPr>
        <p:spPr>
          <a:xfrm>
            <a:off x="3118171" y="5938658"/>
            <a:ext cx="30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D5F68C-963D-470E-884A-728992CDB1A3}"/>
              </a:ext>
            </a:extLst>
          </p:cNvPr>
          <p:cNvSpPr/>
          <p:nvPr/>
        </p:nvSpPr>
        <p:spPr>
          <a:xfrm>
            <a:off x="5848203" y="3812381"/>
            <a:ext cx="143022" cy="1404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821011-FA60-4CE5-AA52-4F3FAAD95A5B}"/>
              </a:ext>
            </a:extLst>
          </p:cNvPr>
          <p:cNvSpPr/>
          <p:nvPr/>
        </p:nvSpPr>
        <p:spPr>
          <a:xfrm>
            <a:off x="3924300" y="1853451"/>
            <a:ext cx="1678781" cy="1134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C49476-88C9-4338-A335-2986B553982B}"/>
              </a:ext>
            </a:extLst>
          </p:cNvPr>
          <p:cNvSpPr txBox="1"/>
          <p:nvPr/>
        </p:nvSpPr>
        <p:spPr>
          <a:xfrm>
            <a:off x="5630475" y="3781843"/>
            <a:ext cx="30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2.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27A664-5E5D-4897-8A9E-07282F6011C5}"/>
              </a:ext>
            </a:extLst>
          </p:cNvPr>
          <p:cNvSpPr txBox="1"/>
          <p:nvPr/>
        </p:nvSpPr>
        <p:spPr>
          <a:xfrm>
            <a:off x="3677464" y="1122834"/>
            <a:ext cx="436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E7B53B-6AB3-4613-BE46-CABBF53909A8}"/>
              </a:ext>
            </a:extLst>
          </p:cNvPr>
          <p:cNvSpPr txBox="1"/>
          <p:nvPr/>
        </p:nvSpPr>
        <p:spPr>
          <a:xfrm>
            <a:off x="3726338" y="1790700"/>
            <a:ext cx="30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4.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D2704E3-535F-4E49-AF55-08EF270AA2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8" y="3750864"/>
            <a:ext cx="2706818" cy="218291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E51DC04-4799-4125-A2F2-57D40D72DB91}"/>
              </a:ext>
            </a:extLst>
          </p:cNvPr>
          <p:cNvSpPr/>
          <p:nvPr/>
        </p:nvSpPr>
        <p:spPr>
          <a:xfrm>
            <a:off x="3895724" y="1165225"/>
            <a:ext cx="1812926" cy="146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7" name="Rectangle 12"/>
          <p:cNvSpPr/>
          <p:nvPr/>
        </p:nvSpPr>
        <p:spPr>
          <a:xfrm>
            <a:off x="515849" y="5972524"/>
            <a:ext cx="2373795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Connections with properties 4 and 5 are not treated as welds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517483-200F-41F8-A296-0CFF607806EC}"/>
              </a:ext>
            </a:extLst>
          </p:cNvPr>
          <p:cNvSpPr/>
          <p:nvPr/>
        </p:nvSpPr>
        <p:spPr>
          <a:xfrm>
            <a:off x="3214688" y="6135645"/>
            <a:ext cx="552450" cy="1532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523A0F6-3337-4613-AB84-8BB01956F2CC}"/>
              </a:ext>
            </a:extLst>
          </p:cNvPr>
          <p:cNvSpPr/>
          <p:nvPr/>
        </p:nvSpPr>
        <p:spPr>
          <a:xfrm>
            <a:off x="5304401" y="2294170"/>
            <a:ext cx="404249" cy="1426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46111-4AA6-4E9E-8F8C-6DCD8993E5F0}"/>
              </a:ext>
            </a:extLst>
          </p:cNvPr>
          <p:cNvSpPr txBox="1"/>
          <p:nvPr/>
        </p:nvSpPr>
        <p:spPr>
          <a:xfrm>
            <a:off x="5098172" y="2268055"/>
            <a:ext cx="30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5.</a:t>
            </a:r>
          </a:p>
        </p:txBody>
      </p:sp>
      <p:sp>
        <p:nvSpPr>
          <p:cNvPr id="31" name="Oval 10"/>
          <p:cNvSpPr>
            <a:spLocks/>
          </p:cNvSpPr>
          <p:nvPr/>
        </p:nvSpPr>
        <p:spPr>
          <a:xfrm>
            <a:off x="89994" y="3297324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32" name="Rectangle 12"/>
          <p:cNvSpPr/>
          <p:nvPr/>
        </p:nvSpPr>
        <p:spPr>
          <a:xfrm>
            <a:off x="529363" y="3299010"/>
            <a:ext cx="2365863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D5F68C-963D-470E-884A-728992CDB1A3}"/>
              </a:ext>
            </a:extLst>
          </p:cNvPr>
          <p:cNvSpPr/>
          <p:nvPr/>
        </p:nvSpPr>
        <p:spPr>
          <a:xfrm>
            <a:off x="8753959" y="1345089"/>
            <a:ext cx="159060" cy="1503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746111-4AA6-4E9E-8F8C-6DCD8993E5F0}"/>
              </a:ext>
            </a:extLst>
          </p:cNvPr>
          <p:cNvSpPr txBox="1"/>
          <p:nvPr/>
        </p:nvSpPr>
        <p:spPr>
          <a:xfrm>
            <a:off x="8559350" y="1380008"/>
            <a:ext cx="30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6.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692" y="3357409"/>
            <a:ext cx="257175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5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welded properties. Option2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7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65778"/>
            <a:ext cx="5436816" cy="3159762"/>
          </a:xfrm>
          <a:prstGeom prst="rect">
            <a:avLst/>
          </a:prstGeom>
        </p:spPr>
      </p:pic>
      <p:sp>
        <p:nvSpPr>
          <p:cNvPr id="7" name="Rectangle 12"/>
          <p:cNvSpPr/>
          <p:nvPr/>
        </p:nvSpPr>
        <p:spPr>
          <a:xfrm>
            <a:off x="5943600" y="4645659"/>
            <a:ext cx="2743200" cy="54864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It is possible to select properties manually in Femap by elements to add a not welded combination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684351" y="967297"/>
            <a:ext cx="5227611" cy="2474441"/>
            <a:chOff x="-300130" y="1617747"/>
            <a:chExt cx="5068277" cy="228518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0130" y="1617747"/>
              <a:ext cx="5068277" cy="228518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A2929A-4425-4EAB-A146-9F0BE582285C}"/>
                </a:ext>
              </a:extLst>
            </p:cNvPr>
            <p:cNvSpPr/>
            <p:nvPr/>
          </p:nvSpPr>
          <p:spPr>
            <a:xfrm>
              <a:off x="1372337" y="3251226"/>
              <a:ext cx="149937" cy="2849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AA2929A-4425-4EAB-A146-9F0BE582285C}"/>
                </a:ext>
              </a:extLst>
            </p:cNvPr>
            <p:cNvSpPr/>
            <p:nvPr/>
          </p:nvSpPr>
          <p:spPr>
            <a:xfrm>
              <a:off x="1156244" y="3555730"/>
              <a:ext cx="366030" cy="1514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619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Recognize welds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8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530352" y="868680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 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Find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  <a:endParaRPr lang="en-US" sz="1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91440" y="86868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" name="Rectangle 7"/>
          <p:cNvSpPr/>
          <p:nvPr/>
        </p:nvSpPr>
        <p:spPr>
          <a:xfrm>
            <a:off x="529363" y="1362456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 Close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10" name="Oval 10"/>
          <p:cNvSpPr>
            <a:spLocks/>
          </p:cNvSpPr>
          <p:nvPr/>
        </p:nvSpPr>
        <p:spPr>
          <a:xfrm>
            <a:off x="89994" y="1366005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pic>
        <p:nvPicPr>
          <p:cNvPr id="17" name="Picture 67">
            <a:extLst>
              <a:ext uri="{FF2B5EF4-FFF2-40B4-BE49-F238E27FC236}">
                <a16:creationId xmlns:a16="http://schemas.microsoft.com/office/drawing/2014/main" id="{CF2B4C99-FDAB-4B0E-B664-39582322D9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4" y="3108698"/>
            <a:ext cx="2916768" cy="2203685"/>
          </a:xfrm>
          <a:prstGeom prst="rect">
            <a:avLst/>
          </a:prstGeom>
        </p:spPr>
      </p:pic>
      <p:sp>
        <p:nvSpPr>
          <p:cNvPr id="18" name="Rectangle 68">
            <a:extLst>
              <a:ext uri="{FF2B5EF4-FFF2-40B4-BE49-F238E27FC236}">
                <a16:creationId xmlns:a16="http://schemas.microsoft.com/office/drawing/2014/main" id="{24D8A622-ED3A-49AD-B1AE-53474097FC9D}"/>
              </a:ext>
            </a:extLst>
          </p:cNvPr>
          <p:cNvSpPr/>
          <p:nvPr/>
        </p:nvSpPr>
        <p:spPr>
          <a:xfrm>
            <a:off x="2488406" y="5162550"/>
            <a:ext cx="342899" cy="127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D9DD30-ADE3-4E76-AF0B-5F95EC28E8F0}"/>
              </a:ext>
            </a:extLst>
          </p:cNvPr>
          <p:cNvSpPr txBox="1"/>
          <p:nvPr/>
        </p:nvSpPr>
        <p:spPr>
          <a:xfrm>
            <a:off x="2275299" y="5110966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900" b="1" dirty="0">
                <a:latin typeface="Gill Sans"/>
              </a:rPr>
              <a:t>2</a:t>
            </a:r>
            <a:r>
              <a:rPr lang="en-US" sz="900" b="1" dirty="0">
                <a:latin typeface="Gill Sans"/>
              </a:rPr>
              <a:t>.</a:t>
            </a:r>
            <a:endParaRPr lang="en-US" sz="9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59C7D5F-1858-4A52-978D-EABA9DCD6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4413" y="1037361"/>
            <a:ext cx="5806052" cy="427502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EADEF41-0B23-4BAB-AB68-F3F48FAB1214}"/>
              </a:ext>
            </a:extLst>
          </p:cNvPr>
          <p:cNvSpPr/>
          <p:nvPr/>
        </p:nvSpPr>
        <p:spPr>
          <a:xfrm>
            <a:off x="3650456" y="5116487"/>
            <a:ext cx="571500" cy="147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03B206-728F-4D75-AC36-B31D97287EA2}"/>
              </a:ext>
            </a:extLst>
          </p:cNvPr>
          <p:cNvSpPr txBox="1"/>
          <p:nvPr/>
        </p:nvSpPr>
        <p:spPr>
          <a:xfrm>
            <a:off x="4171543" y="5070128"/>
            <a:ext cx="280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1.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1AF98D1-4BE6-4AFF-B4A5-806611845704}"/>
              </a:ext>
            </a:extLst>
          </p:cNvPr>
          <p:cNvSpPr/>
          <p:nvPr/>
        </p:nvSpPr>
        <p:spPr>
          <a:xfrm>
            <a:off x="3338513" y="1353611"/>
            <a:ext cx="675010" cy="1251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701682-755D-4595-9193-069A1D71DD84}"/>
              </a:ext>
            </a:extLst>
          </p:cNvPr>
          <p:cNvSpPr txBox="1"/>
          <p:nvPr/>
        </p:nvSpPr>
        <p:spPr>
          <a:xfrm>
            <a:off x="3992511" y="1300767"/>
            <a:ext cx="2984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3.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18C308-F4F7-4ED1-BC92-68773853BBCF}"/>
              </a:ext>
            </a:extLst>
          </p:cNvPr>
          <p:cNvSpPr/>
          <p:nvPr/>
        </p:nvSpPr>
        <p:spPr>
          <a:xfrm>
            <a:off x="529363" y="1873791"/>
            <a:ext cx="2364890" cy="375660"/>
          </a:xfrm>
          <a:prstGeom prst="rect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Press</a:t>
            </a:r>
            <a:r>
              <a:rPr lang="en-US" sz="1200" i="1" kern="0" dirty="0">
                <a:solidFill>
                  <a:sysClr val="windowText" lastClr="000000"/>
                </a:solidFill>
                <a:latin typeface="Calibri"/>
              </a:rPr>
              <a:t> Weld Strength Settings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26" name="Oval 10">
            <a:extLst>
              <a:ext uri="{FF2B5EF4-FFF2-40B4-BE49-F238E27FC236}">
                <a16:creationId xmlns:a16="http://schemas.microsoft.com/office/drawing/2014/main" id="{E120C2FC-BBF8-417D-ADC4-6B21B617D2EB}"/>
              </a:ext>
            </a:extLst>
          </p:cNvPr>
          <p:cNvSpPr>
            <a:spLocks/>
          </p:cNvSpPr>
          <p:nvPr/>
        </p:nvSpPr>
        <p:spPr>
          <a:xfrm>
            <a:off x="89994" y="1877340"/>
            <a:ext cx="364520" cy="377346"/>
          </a:xfrm>
          <a:prstGeom prst="ellipse">
            <a:avLst/>
          </a:prstGeom>
          <a:ln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28081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 Finder – </a:t>
            </a:r>
            <a:r>
              <a:rPr lang="en-GB" dirty="0"/>
              <a:t>Details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464653"/>
                </a:solidFill>
              </a:rPr>
              <a:t>www.sdcverifier.com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7E89-3D2E-455B-B628-59013567A8A2}" type="slidenum">
              <a:rPr lang="en-US" smtClean="0">
                <a:solidFill>
                  <a:srgbClr val="464653"/>
                </a:solidFill>
              </a:rPr>
              <a:pPr/>
              <a:t>9</a:t>
            </a:fld>
            <a:endParaRPr lang="en-US" dirty="0">
              <a:solidFill>
                <a:srgbClr val="464653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0548116-7293-46D9-8AA7-D9F191084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010" y="888310"/>
            <a:ext cx="6029353" cy="443039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1717EC9-0A6A-44E2-8A14-63622FCDE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176" y="3713309"/>
            <a:ext cx="1769705" cy="121599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EF6E55B-8659-4DAB-95B4-7AB759970AB3}"/>
              </a:ext>
            </a:extLst>
          </p:cNvPr>
          <p:cNvSpPr/>
          <p:nvPr/>
        </p:nvSpPr>
        <p:spPr>
          <a:xfrm>
            <a:off x="3058045" y="1608241"/>
            <a:ext cx="4859544" cy="289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C414676-E828-4D38-A7BB-BC96F9C3CD4C}"/>
              </a:ext>
            </a:extLst>
          </p:cNvPr>
          <p:cNvSpPr/>
          <p:nvPr/>
        </p:nvSpPr>
        <p:spPr>
          <a:xfrm>
            <a:off x="3102962" y="3729543"/>
            <a:ext cx="1783551" cy="1650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232DDE2-5C32-4931-B8E7-347D97185614}"/>
              </a:ext>
            </a:extLst>
          </p:cNvPr>
          <p:cNvSpPr/>
          <p:nvPr/>
        </p:nvSpPr>
        <p:spPr>
          <a:xfrm>
            <a:off x="8714743" y="1890657"/>
            <a:ext cx="160019" cy="13729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203AE19-D1CA-4B6D-A641-6AD1D1B3F678}"/>
              </a:ext>
            </a:extLst>
          </p:cNvPr>
          <p:cNvSpPr/>
          <p:nvPr/>
        </p:nvSpPr>
        <p:spPr>
          <a:xfrm>
            <a:off x="8714743" y="3263610"/>
            <a:ext cx="160019" cy="2923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7" name="Rectangle 12">
            <a:extLst>
              <a:ext uri="{FF2B5EF4-FFF2-40B4-BE49-F238E27FC236}">
                <a16:creationId xmlns:a16="http://schemas.microsoft.com/office/drawing/2014/main" id="{CF635E5B-3D84-4493-8F54-B027EDC140D6}"/>
              </a:ext>
            </a:extLst>
          </p:cNvPr>
          <p:cNvSpPr/>
          <p:nvPr/>
        </p:nvSpPr>
        <p:spPr>
          <a:xfrm>
            <a:off x="153568" y="2621972"/>
            <a:ext cx="265176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Edit, Combine</a:t>
            </a:r>
            <a:r>
              <a:rPr lang="en-GB" sz="1200" b="1" kern="0" dirty="0">
                <a:solidFill>
                  <a:sysClr val="windowText" lastClr="000000"/>
                </a:solidFill>
                <a:latin typeface="Calibri"/>
              </a:rPr>
              <a:t>, Split, Export</a:t>
            </a: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 and Remove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Weld(s).</a:t>
            </a:r>
          </a:p>
        </p:txBody>
      </p:sp>
      <p:sp>
        <p:nvSpPr>
          <p:cNvPr id="38" name="Rectangle 12">
            <a:extLst>
              <a:ext uri="{FF2B5EF4-FFF2-40B4-BE49-F238E27FC236}">
                <a16:creationId xmlns:a16="http://schemas.microsoft.com/office/drawing/2014/main" id="{185F2FA8-E0C2-443D-932A-91E5F09FCD33}"/>
              </a:ext>
            </a:extLst>
          </p:cNvPr>
          <p:cNvSpPr/>
          <p:nvPr/>
        </p:nvSpPr>
        <p:spPr>
          <a:xfrm>
            <a:off x="139637" y="3870891"/>
            <a:ext cx="265176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Preview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selected weld(s).</a:t>
            </a:r>
          </a:p>
        </p:txBody>
      </p:sp>
      <p:sp>
        <p:nvSpPr>
          <p:cNvPr id="39" name="Rectangle 12">
            <a:extLst>
              <a:ext uri="{FF2B5EF4-FFF2-40B4-BE49-F238E27FC236}">
                <a16:creationId xmlns:a16="http://schemas.microsoft.com/office/drawing/2014/main" id="{6F64D0DE-3E1E-4DA3-B5EE-04826FA64EDC}"/>
              </a:ext>
            </a:extLst>
          </p:cNvPr>
          <p:cNvSpPr/>
          <p:nvPr/>
        </p:nvSpPr>
        <p:spPr>
          <a:xfrm>
            <a:off x="166712" y="4448253"/>
            <a:ext cx="2651760" cy="3749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Plot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 of selected weld(s) in colors and with labels of IDs (drop-down menu).</a:t>
            </a:r>
          </a:p>
        </p:txBody>
      </p:sp>
      <p:sp>
        <p:nvSpPr>
          <p:cNvPr id="40" name="Rectangle 12">
            <a:extLst>
              <a:ext uri="{FF2B5EF4-FFF2-40B4-BE49-F238E27FC236}">
                <a16:creationId xmlns:a16="http://schemas.microsoft.com/office/drawing/2014/main" id="{18F95DEC-77DD-4E13-807B-D192C9F3A5A9}"/>
              </a:ext>
            </a:extLst>
          </p:cNvPr>
          <p:cNvSpPr/>
          <p:nvPr/>
        </p:nvSpPr>
        <p:spPr>
          <a:xfrm>
            <a:off x="153568" y="3234357"/>
            <a:ext cx="2651760" cy="38216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Navigate option in order to find a weld by ID.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A5E2F0-EAC3-453C-817C-5BA74843873C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818472" y="3197884"/>
            <a:ext cx="5850846" cy="1437821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5FED1D0-15ED-4C66-87D2-138E15943550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>
            <a:off x="2807584" y="1160692"/>
            <a:ext cx="1065917" cy="343178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122385F-43F8-4F69-8D72-CC1BECD93D9A}"/>
              </a:ext>
            </a:extLst>
          </p:cNvPr>
          <p:cNvCxnSpPr>
            <a:cxnSpLocks/>
            <a:stCxn id="44" idx="3"/>
            <a:endCxn id="33" idx="1"/>
          </p:cNvCxnSpPr>
          <p:nvPr/>
        </p:nvCxnSpPr>
        <p:spPr>
          <a:xfrm flipV="1">
            <a:off x="2791397" y="1752861"/>
            <a:ext cx="266648" cy="285428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12">
            <a:extLst>
              <a:ext uri="{FF2B5EF4-FFF2-40B4-BE49-F238E27FC236}">
                <a16:creationId xmlns:a16="http://schemas.microsoft.com/office/drawing/2014/main" id="{8E1F95EC-BEFF-4932-8C98-EAF4116D44E1}"/>
              </a:ext>
            </a:extLst>
          </p:cNvPr>
          <p:cNvSpPr/>
          <p:nvPr/>
        </p:nvSpPr>
        <p:spPr>
          <a:xfrm>
            <a:off x="139637" y="1692087"/>
            <a:ext cx="2651760" cy="6924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This filter can be used to search the weld(s) due to different parameters (length, thickness, area, weld only, non weld only etc.).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60BCA29-B67C-4307-B9B0-4660811E6B41}"/>
              </a:ext>
            </a:extLst>
          </p:cNvPr>
          <p:cNvCxnSpPr>
            <a:cxnSpLocks/>
            <a:stCxn id="40" idx="3"/>
            <a:endCxn id="34" idx="1"/>
          </p:cNvCxnSpPr>
          <p:nvPr/>
        </p:nvCxnSpPr>
        <p:spPr>
          <a:xfrm>
            <a:off x="2805328" y="3425438"/>
            <a:ext cx="297634" cy="386644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4A5E90-7F78-4144-9DDA-5EE7EFCB24A0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2791397" y="3409805"/>
            <a:ext cx="5923346" cy="648538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389B454-5B24-4241-B538-D81DBE9A3E42}"/>
              </a:ext>
            </a:extLst>
          </p:cNvPr>
          <p:cNvCxnSpPr>
            <a:cxnSpLocks/>
          </p:cNvCxnSpPr>
          <p:nvPr/>
        </p:nvCxnSpPr>
        <p:spPr>
          <a:xfrm>
            <a:off x="8876998" y="3581543"/>
            <a:ext cx="2" cy="13525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FA8D818-36E9-4051-9A3A-F44920B05B82}"/>
              </a:ext>
            </a:extLst>
          </p:cNvPr>
          <p:cNvCxnSpPr>
            <a:cxnSpLocks/>
          </p:cNvCxnSpPr>
          <p:nvPr/>
        </p:nvCxnSpPr>
        <p:spPr>
          <a:xfrm>
            <a:off x="8713751" y="3581543"/>
            <a:ext cx="0" cy="1182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1A8B106-DDA7-4BB6-82FD-C86D2568B6CD}"/>
              </a:ext>
            </a:extLst>
          </p:cNvPr>
          <p:cNvCxnSpPr>
            <a:cxnSpLocks/>
          </p:cNvCxnSpPr>
          <p:nvPr/>
        </p:nvCxnSpPr>
        <p:spPr>
          <a:xfrm flipH="1" flipV="1">
            <a:off x="7104170" y="3699836"/>
            <a:ext cx="1614174" cy="47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5A86B4B-792F-4B72-A65B-FEBADBAAC34D}"/>
              </a:ext>
            </a:extLst>
          </p:cNvPr>
          <p:cNvCxnSpPr>
            <a:cxnSpLocks/>
          </p:cNvCxnSpPr>
          <p:nvPr/>
        </p:nvCxnSpPr>
        <p:spPr>
          <a:xfrm>
            <a:off x="7104168" y="3704598"/>
            <a:ext cx="0" cy="12294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3254E22-0605-42FA-B95E-97F80CEE0612}"/>
              </a:ext>
            </a:extLst>
          </p:cNvPr>
          <p:cNvCxnSpPr>
            <a:cxnSpLocks/>
          </p:cNvCxnSpPr>
          <p:nvPr/>
        </p:nvCxnSpPr>
        <p:spPr>
          <a:xfrm>
            <a:off x="7097461" y="4931685"/>
            <a:ext cx="17795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9B9D209-E64A-47BF-9385-ECECFA4C7F88}"/>
              </a:ext>
            </a:extLst>
          </p:cNvPr>
          <p:cNvCxnSpPr>
            <a:cxnSpLocks/>
          </p:cNvCxnSpPr>
          <p:nvPr/>
        </p:nvCxnSpPr>
        <p:spPr>
          <a:xfrm>
            <a:off x="8709005" y="3583108"/>
            <a:ext cx="17469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2">
            <a:extLst>
              <a:ext uri="{FF2B5EF4-FFF2-40B4-BE49-F238E27FC236}">
                <a16:creationId xmlns:a16="http://schemas.microsoft.com/office/drawing/2014/main" id="{224C3AD7-3D65-4FB2-B119-8761646FF29E}"/>
              </a:ext>
            </a:extLst>
          </p:cNvPr>
          <p:cNvSpPr/>
          <p:nvPr/>
        </p:nvSpPr>
        <p:spPr>
          <a:xfrm>
            <a:off x="155824" y="886240"/>
            <a:ext cx="2651760" cy="54890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Selection 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gives a possibility to select a part of the model (group, component) for </a:t>
            </a:r>
            <a:r>
              <a:rPr lang="en-GB" sz="1200" kern="0" dirty="0">
                <a:solidFill>
                  <a:sysClr val="windowText" lastClr="000000"/>
                </a:solidFill>
                <a:latin typeface="Calibri"/>
              </a:rPr>
              <a:t>making changes</a:t>
            </a:r>
            <a:r>
              <a:rPr lang="en-US" sz="1200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7288333-4705-45B3-BBE2-1B435233350F}"/>
              </a:ext>
            </a:extLst>
          </p:cNvPr>
          <p:cNvSpPr/>
          <p:nvPr/>
        </p:nvSpPr>
        <p:spPr>
          <a:xfrm>
            <a:off x="3873501" y="1398693"/>
            <a:ext cx="1299390" cy="210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24B9C3-DA3A-4847-A384-4F68D2C5EA08}"/>
              </a:ext>
            </a:extLst>
          </p:cNvPr>
          <p:cNvCxnSpPr>
            <a:cxnSpLocks/>
            <a:stCxn id="37" idx="3"/>
            <a:endCxn id="35" idx="1"/>
          </p:cNvCxnSpPr>
          <p:nvPr/>
        </p:nvCxnSpPr>
        <p:spPr>
          <a:xfrm flipV="1">
            <a:off x="2805328" y="2577134"/>
            <a:ext cx="5909415" cy="232290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767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43894</TotalTime>
  <Words>2147</Words>
  <Application>Microsoft Office PowerPoint</Application>
  <PresentationFormat>On-screen Show (4:3)</PresentationFormat>
  <Paragraphs>403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Bookman Old Style</vt:lpstr>
      <vt:lpstr>Calibri</vt:lpstr>
      <vt:lpstr>Cambria</vt:lpstr>
      <vt:lpstr>Cambria Math</vt:lpstr>
      <vt:lpstr>Gill Sans</vt:lpstr>
      <vt:lpstr>Gill Sans MT</vt:lpstr>
      <vt:lpstr>Tahoma</vt:lpstr>
      <vt:lpstr>Times New Roman</vt:lpstr>
      <vt:lpstr>Wingdings</vt:lpstr>
      <vt:lpstr>Wingdings 3</vt:lpstr>
      <vt:lpstr>Origin</vt:lpstr>
      <vt:lpstr>Tutorial Weld Strength Eurocode3, DNV OS-C101 and C201 </vt:lpstr>
      <vt:lpstr>Content</vt:lpstr>
      <vt:lpstr>Open Project</vt:lpstr>
      <vt:lpstr>Run Analysis</vt:lpstr>
      <vt:lpstr>Weld Finder – General overview</vt:lpstr>
      <vt:lpstr>Add exception rule for recognition</vt:lpstr>
      <vt:lpstr>Not welded properties. Option2</vt:lpstr>
      <vt:lpstr>Recognize welds</vt:lpstr>
      <vt:lpstr>Weld Finder – Details</vt:lpstr>
      <vt:lpstr>Weld Finder – Set weld parameters</vt:lpstr>
      <vt:lpstr>Set welded parts by elements</vt:lpstr>
      <vt:lpstr>Set weld part type welded (manually)</vt:lpstr>
      <vt:lpstr>Set weld parameters</vt:lpstr>
      <vt:lpstr>Export Welds</vt:lpstr>
      <vt:lpstr>Weld Stresses Calculation</vt:lpstr>
      <vt:lpstr>Implementation of weld stresses</vt:lpstr>
      <vt:lpstr>Add Eurocode3 (EN1993-1-8)</vt:lpstr>
      <vt:lpstr>Eurocode3 Correction Factor</vt:lpstr>
      <vt:lpstr>Eurocode3 Weld Strength</vt:lpstr>
      <vt:lpstr>Create extreme table</vt:lpstr>
      <vt:lpstr>Create criteria plot</vt:lpstr>
      <vt:lpstr>Add DNV OS-C101-LRFD</vt:lpstr>
      <vt:lpstr>DNV OS-C101. Correction Factor</vt:lpstr>
      <vt:lpstr>DNV OS-C101. Safety Factors</vt:lpstr>
      <vt:lpstr>Add DNV OS-C201 WSD </vt:lpstr>
      <vt:lpstr>DNV OS C201. Correction Factor</vt:lpstr>
      <vt:lpstr>Add Governing Load</vt:lpstr>
      <vt:lpstr>Add Report</vt:lpstr>
      <vt:lpstr>Report - Governing Load</vt:lpstr>
      <vt:lpstr>Report - First Page</vt:lpstr>
      <vt:lpstr>Report -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SDC Verifier tutorials. Plate Buckling</dc:title>
  <dc:creator>Microsoft account</dc:creator>
  <cp:lastModifiedBy>bogdan</cp:lastModifiedBy>
  <cp:revision>561</cp:revision>
  <dcterms:created xsi:type="dcterms:W3CDTF">2014-04-10T12:31:23Z</dcterms:created>
  <dcterms:modified xsi:type="dcterms:W3CDTF">2020-12-14T15:06:11Z</dcterms:modified>
</cp:coreProperties>
</file>